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7" r:id="rId3"/>
    <p:sldId id="268" r:id="rId4"/>
    <p:sldId id="269" r:id="rId5"/>
    <p:sldId id="260" r:id="rId6"/>
    <p:sldId id="261" r:id="rId7"/>
    <p:sldId id="263" r:id="rId8"/>
    <p:sldId id="270" r:id="rId9"/>
    <p:sldId id="271" r:id="rId10"/>
    <p:sldId id="272" r:id="rId11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4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4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0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64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79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01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62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83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66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3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15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8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9D52-46F2-4BA3-A096-E294205298F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C680-4337-4ED6-8767-5EA73F3AF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30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48007"/>
              </p:ext>
            </p:extLst>
          </p:nvPr>
        </p:nvGraphicFramePr>
        <p:xfrm>
          <a:off x="333988" y="175909"/>
          <a:ext cx="9360000" cy="6403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5799391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endParaRPr kumimoji="1" lang="ja-JP" altLang="en-US" sz="1000" b="0" strike="sngStrike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B7620EE-160F-4DFD-A2C1-D49F48C71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73588"/>
              </p:ext>
            </p:extLst>
          </p:nvPr>
        </p:nvGraphicFramePr>
        <p:xfrm>
          <a:off x="333988" y="595558"/>
          <a:ext cx="9358274" cy="52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056">
                  <a:extLst>
                    <a:ext uri="{9D8B030D-6E8A-4147-A177-3AD203B41FA5}">
                      <a16:colId xmlns:a16="http://schemas.microsoft.com/office/drawing/2014/main" val="411717189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958214254"/>
                    </a:ext>
                  </a:extLst>
                </a:gridCol>
                <a:gridCol w="3276000">
                  <a:extLst>
                    <a:ext uri="{9D8B030D-6E8A-4147-A177-3AD203B41FA5}">
                      <a16:colId xmlns:a16="http://schemas.microsoft.com/office/drawing/2014/main" val="1667005158"/>
                    </a:ext>
                  </a:extLst>
                </a:gridCol>
                <a:gridCol w="3575218">
                  <a:extLst>
                    <a:ext uri="{9D8B030D-6E8A-4147-A177-3AD203B41FA5}">
                      <a16:colId xmlns:a16="http://schemas.microsoft.com/office/drawing/2014/main" val="3357315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ctr"/>
                      <a:r>
                        <a:rPr 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sz="9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正式名称）</a:t>
                      </a:r>
                      <a:endParaRPr lang="ja-JP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r>
                        <a:rPr lang="en-US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</a:t>
                      </a:r>
                      <a:endParaRPr lang="ja-JP" alt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58323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（よみがな）</a:t>
                      </a:r>
                      <a:endParaRPr lang="ja-JP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000413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algn="ctr"/>
                      <a:r>
                        <a:rPr 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施設場所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（都道府県）</a:t>
                      </a:r>
                      <a:endParaRPr lang="ja-JP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9280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0795" algn="just"/>
                      <a:r>
                        <a:rPr lang="ja-JP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（市町村）</a:t>
                      </a:r>
                      <a:endParaRPr lang="ja-JP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10795" algn="just"/>
                      <a:r>
                        <a:rPr 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946671"/>
                  </a:ext>
                </a:extLst>
              </a:tr>
              <a:tr h="2700000">
                <a:tc rowSpan="4">
                  <a:txBody>
                    <a:bodyPr/>
                    <a:lstStyle/>
                    <a:p>
                      <a:pPr algn="ctr"/>
                      <a:r>
                        <a:rPr 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施設の概要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施設の</a:t>
                      </a:r>
                      <a:r>
                        <a:rPr lang="ja-JP" altLang="en-US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  <a:endParaRPr lang="ja-JP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500字以内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82627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規模</a:t>
                      </a:r>
                      <a:endParaRPr lang="ja-JP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例：地上</a:t>
                      </a:r>
                      <a:r>
                        <a:rPr lang="en-US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階、地下</a:t>
                      </a:r>
                      <a:r>
                        <a:rPr lang="en-US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階、木造、</a:t>
                      </a:r>
                      <a:r>
                        <a:rPr lang="en-US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RC</a:t>
                      </a:r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造、鉄骨造、建築面積：</a:t>
                      </a:r>
                      <a:r>
                        <a:rPr lang="en-US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3,179.79㎡</a:t>
                      </a:r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、延床面積：</a:t>
                      </a:r>
                      <a:r>
                        <a:rPr lang="en-US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3,426.30㎡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4354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用途・完成あるいは</a:t>
                      </a:r>
                      <a:r>
                        <a:rPr lang="ja-JP" altLang="ja-JP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営業開始</a:t>
                      </a:r>
                      <a:r>
                        <a:rPr lang="ja-JP" altLang="en-US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年月</a:t>
                      </a:r>
                      <a:endParaRPr lang="ja-JP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用途　　　　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完成あるいは営業開始　　　　</a:t>
                      </a:r>
                      <a:r>
                        <a:rPr lang="ja-JP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</a:t>
                      </a:r>
                      <a:r>
                        <a:rPr lang="ja-JP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年</a:t>
                      </a:r>
                      <a:r>
                        <a:rPr lang="en-US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lang="en-US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月</a:t>
                      </a:r>
                      <a:endParaRPr lang="ja-JP" alt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31551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設置の別</a:t>
                      </a:r>
                    </a:p>
                    <a:p>
                      <a:pPr algn="just"/>
                      <a:r>
                        <a:rPr lang="ja-JP" sz="9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※あてはまるものを残して削除</a:t>
                      </a:r>
                      <a:endParaRPr lang="ja-JP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新設・既設改修・その他（　</a:t>
                      </a:r>
                      <a:r>
                        <a:rPr lang="ja-JP" altLang="en-US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）</a:t>
                      </a:r>
                      <a:endParaRPr lang="ja-JP" sz="10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85800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BE750C-E165-4A82-A88D-694133E99B4B}"/>
              </a:ext>
            </a:extLst>
          </p:cNvPr>
          <p:cNvSpPr txBox="1"/>
          <p:nvPr/>
        </p:nvSpPr>
        <p:spPr>
          <a:xfrm>
            <a:off x="3354680" y="159181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照明施設賞　施設内容説明書</a:t>
            </a:r>
          </a:p>
        </p:txBody>
      </p:sp>
    </p:spTree>
    <p:extLst>
      <p:ext uri="{BB962C8B-B14F-4D97-AF65-F5344CB8AC3E}">
        <p14:creationId xmlns:p14="http://schemas.microsoft.com/office/powerpoint/2010/main" val="80830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5485"/>
              </p:ext>
            </p:extLst>
          </p:nvPr>
        </p:nvGraphicFramePr>
        <p:xfrm>
          <a:off x="326620" y="181759"/>
          <a:ext cx="9360000" cy="63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5796000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．その他資料③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E87D23-9934-497D-B9F9-1C37F395B648}"/>
              </a:ext>
            </a:extLst>
          </p:cNvPr>
          <p:cNvSpPr/>
          <p:nvPr/>
        </p:nvSpPr>
        <p:spPr>
          <a:xfrm>
            <a:off x="326620" y="181758"/>
            <a:ext cx="9360000" cy="5812021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説明文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図・表・写真を用いて説明しても良い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（不要な場合は白紙として良い）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893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397053"/>
              </p:ext>
            </p:extLst>
          </p:nvPr>
        </p:nvGraphicFramePr>
        <p:xfrm>
          <a:off x="326620" y="181759"/>
          <a:ext cx="9360000" cy="642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4905259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63915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照明計画</a:t>
                      </a:r>
                      <a:r>
                        <a:rPr kumimoji="1" lang="ja-JP" altLang="en-US" sz="1000" b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のコンセプト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80899"/>
                  </a:ext>
                </a:extLst>
              </a:tr>
              <a:tr h="648000"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2600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endParaRPr kumimoji="1" lang="ja-JP" altLang="en-US" sz="1000" b="0" strike="sngStrike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．照明計画のコンセプト</a:t>
                      </a:r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9BADFE9-F2FE-4882-A912-FCAD664C32EE}"/>
              </a:ext>
            </a:extLst>
          </p:cNvPr>
          <p:cNvSpPr/>
          <p:nvPr/>
        </p:nvSpPr>
        <p:spPr>
          <a:xfrm>
            <a:off x="326621" y="181759"/>
            <a:ext cx="9360000" cy="4911619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照明計画のコンセプト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照明効果・波及効果などを含む。要点を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点以内に絞り，それぞれ写真１枚を用いて説明する。</a:t>
            </a:r>
          </a:p>
        </p:txBody>
      </p:sp>
    </p:spTree>
    <p:extLst>
      <p:ext uri="{BB962C8B-B14F-4D97-AF65-F5344CB8AC3E}">
        <p14:creationId xmlns:p14="http://schemas.microsoft.com/office/powerpoint/2010/main" val="264677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0071"/>
              </p:ext>
            </p:extLst>
          </p:nvPr>
        </p:nvGraphicFramePr>
        <p:xfrm>
          <a:off x="326620" y="181759"/>
          <a:ext cx="9360000" cy="641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4905259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5620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照明計画</a:t>
                      </a:r>
                      <a:r>
                        <a:rPr kumimoji="1" lang="ja-JP" altLang="en-US" sz="1000" b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のコンセプト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80899"/>
                  </a:ext>
                </a:extLst>
              </a:tr>
              <a:tr h="648000"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2600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．照明計画のコンセプト</a:t>
                      </a:r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9BADFE9-F2FE-4882-A912-FCAD664C32EE}"/>
              </a:ext>
            </a:extLst>
          </p:cNvPr>
          <p:cNvSpPr/>
          <p:nvPr/>
        </p:nvSpPr>
        <p:spPr>
          <a:xfrm>
            <a:off x="326620" y="189508"/>
            <a:ext cx="9360000" cy="4897137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照明計画のコンセプト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照明効果・波及効果などを含む。要点を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点以内に絞り，それぞれ写真１枚を用いて説明する。</a:t>
            </a:r>
          </a:p>
        </p:txBody>
      </p:sp>
    </p:spTree>
    <p:extLst>
      <p:ext uri="{BB962C8B-B14F-4D97-AF65-F5344CB8AC3E}">
        <p14:creationId xmlns:p14="http://schemas.microsoft.com/office/powerpoint/2010/main" val="48954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83593"/>
              </p:ext>
            </p:extLst>
          </p:nvPr>
        </p:nvGraphicFramePr>
        <p:xfrm>
          <a:off x="326620" y="181759"/>
          <a:ext cx="9360000" cy="641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4905259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5620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照明計画</a:t>
                      </a:r>
                      <a:r>
                        <a:rPr kumimoji="1" lang="ja-JP" altLang="en-US" sz="1000" b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のコンセプト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80899"/>
                  </a:ext>
                </a:extLst>
              </a:tr>
              <a:tr h="648000"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2600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．照明計画のコンセプト</a:t>
                      </a:r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9BADFE9-F2FE-4882-A912-FCAD664C32EE}"/>
              </a:ext>
            </a:extLst>
          </p:cNvPr>
          <p:cNvSpPr/>
          <p:nvPr/>
        </p:nvSpPr>
        <p:spPr>
          <a:xfrm>
            <a:off x="326619" y="181759"/>
            <a:ext cx="9360001" cy="4907076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照明計画のコンセプト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照明効果・波及効果などを含む。要点を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点以内に絞り，それぞれ写真１枚を用いて説明する。</a:t>
            </a:r>
          </a:p>
        </p:txBody>
      </p:sp>
    </p:spTree>
    <p:extLst>
      <p:ext uri="{BB962C8B-B14F-4D97-AF65-F5344CB8AC3E}">
        <p14:creationId xmlns:p14="http://schemas.microsoft.com/office/powerpoint/2010/main" val="56636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968747"/>
              </p:ext>
            </p:extLst>
          </p:nvPr>
        </p:nvGraphicFramePr>
        <p:xfrm>
          <a:off x="326620" y="181759"/>
          <a:ext cx="9360000" cy="63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5796000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ja-JP" altLang="en-US" sz="1000" b="0" strike="sngStrik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２．照明設備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F191F82-59DE-4728-BB46-EDC6526C5869}"/>
              </a:ext>
            </a:extLst>
          </p:cNvPr>
          <p:cNvSpPr/>
          <p:nvPr/>
        </p:nvSpPr>
        <p:spPr>
          <a:xfrm>
            <a:off x="326620" y="181759"/>
            <a:ext cx="9360000" cy="5800870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光源、器具、照明制御システムなど。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使用光源、器具の具体的な仕様も併記すること。</a:t>
            </a: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（例；光束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en-US" altLang="ja-JP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lm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、色温度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[K]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、平均演色評価数（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Ra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）、消費電力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[W]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必要に応じて制御手法等にも触れること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図・表・写真を用いて説明しても良い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必要に応じて５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その他資料に記載しても良い</a:t>
            </a:r>
          </a:p>
        </p:txBody>
      </p:sp>
    </p:spTree>
    <p:extLst>
      <p:ext uri="{BB962C8B-B14F-4D97-AF65-F5344CB8AC3E}">
        <p14:creationId xmlns:p14="http://schemas.microsoft.com/office/powerpoint/2010/main" val="393133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38363"/>
              </p:ext>
            </p:extLst>
          </p:nvPr>
        </p:nvGraphicFramePr>
        <p:xfrm>
          <a:off x="326620" y="181759"/>
          <a:ext cx="9360000" cy="63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5796000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３．光環境・視環境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7F937B-4084-4193-99D3-9F78D5EC35DE}"/>
              </a:ext>
            </a:extLst>
          </p:cNvPr>
          <p:cNvSpPr/>
          <p:nvPr/>
        </p:nvSpPr>
        <p:spPr>
          <a:xfrm>
            <a:off x="326620" y="181758"/>
            <a:ext cx="9360000" cy="5795295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輝度分布・照度分布・グレアなど。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※JIS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関連基準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照明学会基準等を満たしていることが分かる資料、あるいは施設の目的に沿った光環境・視環境が実現されていることが分かる輝度分布・照度分布・グレア等の資料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図・表・写真を用いて説明しても良い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必要に応じて５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その他資料に記載しても良い</a:t>
            </a:r>
          </a:p>
        </p:txBody>
      </p:sp>
    </p:spTree>
    <p:extLst>
      <p:ext uri="{BB962C8B-B14F-4D97-AF65-F5344CB8AC3E}">
        <p14:creationId xmlns:p14="http://schemas.microsoft.com/office/powerpoint/2010/main" val="371296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42502"/>
              </p:ext>
            </p:extLst>
          </p:nvPr>
        </p:nvGraphicFramePr>
        <p:xfrm>
          <a:off x="326620" y="181759"/>
          <a:ext cx="9360000" cy="63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5796000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．特記事項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E87D23-9934-497D-B9F9-1C37F395B648}"/>
              </a:ext>
            </a:extLst>
          </p:cNvPr>
          <p:cNvSpPr/>
          <p:nvPr/>
        </p:nvSpPr>
        <p:spPr>
          <a:xfrm>
            <a:off x="326620" y="181759"/>
            <a:ext cx="9360000" cy="5789719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照明技法の新規性・独創性、経済性・省エネルギー性・メンテナンス性などで特筆すべき事項があれば記入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図・表・写真を用いて説明しても良い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必要に応じ５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その他資料に記載しても良い</a:t>
            </a:r>
          </a:p>
        </p:txBody>
      </p:sp>
    </p:spTree>
    <p:extLst>
      <p:ext uri="{BB962C8B-B14F-4D97-AF65-F5344CB8AC3E}">
        <p14:creationId xmlns:p14="http://schemas.microsoft.com/office/powerpoint/2010/main" val="265251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477387"/>
              </p:ext>
            </p:extLst>
          </p:nvPr>
        </p:nvGraphicFramePr>
        <p:xfrm>
          <a:off x="326620" y="181759"/>
          <a:ext cx="9360000" cy="63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5796000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．その他資料①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E87D23-9934-497D-B9F9-1C37F395B648}"/>
              </a:ext>
            </a:extLst>
          </p:cNvPr>
          <p:cNvSpPr/>
          <p:nvPr/>
        </p:nvSpPr>
        <p:spPr>
          <a:xfrm>
            <a:off x="326620" y="181759"/>
            <a:ext cx="9360000" cy="5795295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説明文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図・表・写真を用いて説明しても良い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（不要な場合は白紙として良い）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56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3E197DE-D6A3-492A-8BE0-13CD98DA0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34636"/>
              </p:ext>
            </p:extLst>
          </p:nvPr>
        </p:nvGraphicFramePr>
        <p:xfrm>
          <a:off x="326620" y="181759"/>
          <a:ext cx="9360000" cy="63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1602222424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14310281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067309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20636259"/>
                    </a:ext>
                  </a:extLst>
                </a:gridCol>
              </a:tblGrid>
              <a:tr h="5796000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7013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通し番号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学会使用欄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83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．その他資料②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9/10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21843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E87D23-9934-497D-B9F9-1C37F395B648}"/>
              </a:ext>
            </a:extLst>
          </p:cNvPr>
          <p:cNvSpPr/>
          <p:nvPr/>
        </p:nvSpPr>
        <p:spPr>
          <a:xfrm>
            <a:off x="326620" y="181759"/>
            <a:ext cx="9360000" cy="5806446"/>
          </a:xfrm>
          <a:prstGeom prst="rect">
            <a:avLst/>
          </a:prstGeom>
          <a:gradFill>
            <a:gsLst>
              <a:gs pos="50000">
                <a:srgbClr val="E0E1E3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説明文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図・表・写真を用いて説明しても良い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（不要な場合は白紙として良い）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617</Words>
  <Application>Microsoft Office PowerPoint</Application>
  <PresentationFormat>A4 210 x 297 mm</PresentationFormat>
  <Paragraphs>131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Kit.</dc:creator>
  <cp:lastModifiedBy>大森　信哉</cp:lastModifiedBy>
  <cp:revision>57</cp:revision>
  <dcterms:created xsi:type="dcterms:W3CDTF">2021-08-08T02:50:34Z</dcterms:created>
  <dcterms:modified xsi:type="dcterms:W3CDTF">2022-09-22T08:08:23Z</dcterms:modified>
</cp:coreProperties>
</file>