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73" r:id="rId5"/>
    <p:sldId id="265" r:id="rId6"/>
    <p:sldId id="267" r:id="rId7"/>
    <p:sldId id="268" r:id="rId8"/>
    <p:sldId id="269" r:id="rId9"/>
    <p:sldId id="260" r:id="rId10"/>
    <p:sldId id="261" r:id="rId11"/>
    <p:sldId id="263" r:id="rId12"/>
    <p:sldId id="270" r:id="rId13"/>
  </p:sldIdLst>
  <p:sldSz cx="9906000" cy="6858000" type="A4"/>
  <p:notesSz cx="9866313" cy="6735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660"/>
  </p:normalViewPr>
  <p:slideViewPr>
    <p:cSldViewPr snapToGrid="0">
      <p:cViewPr varScale="1">
        <p:scale>
          <a:sx n="111" d="100"/>
          <a:sy n="111" d="100"/>
        </p:scale>
        <p:origin x="18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40010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186864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157779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313018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54662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179483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408329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331266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400439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278815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3949D52-46F2-4BA3-A096-E294205298FE}" type="datetimeFigureOut">
              <a:rPr kumimoji="1" lang="ja-JP" altLang="en-US" smtClean="0"/>
              <a:t>2024/9/20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3459885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949D52-46F2-4BA3-A096-E294205298FE}" type="datetimeFigureOut">
              <a:rPr kumimoji="1" lang="ja-JP" altLang="en-US" smtClean="0"/>
              <a:t>2024/9/20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9C680-4337-4ED6-8767-5EA73F3AFCD8}" type="slidenum">
              <a:rPr kumimoji="1" lang="ja-JP" altLang="en-US" smtClean="0"/>
              <a:t>‹#›</a:t>
            </a:fld>
            <a:endParaRPr kumimoji="1" lang="ja-JP" altLang="en-US"/>
          </a:p>
        </p:txBody>
      </p:sp>
    </p:spTree>
    <p:extLst>
      <p:ext uri="{BB962C8B-B14F-4D97-AF65-F5344CB8AC3E}">
        <p14:creationId xmlns:p14="http://schemas.microsoft.com/office/powerpoint/2010/main" val="39863026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6128863-76D9-55F5-2FA0-9F301FF0D633}"/>
              </a:ext>
            </a:extLst>
          </p:cNvPr>
          <p:cNvSpPr txBox="1"/>
          <p:nvPr/>
        </p:nvSpPr>
        <p:spPr>
          <a:xfrm>
            <a:off x="2552343" y="210940"/>
            <a:ext cx="5032147"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照明施設賞「施設内容説明書」の記入について</a:t>
            </a:r>
          </a:p>
        </p:txBody>
      </p:sp>
      <p:sp>
        <p:nvSpPr>
          <p:cNvPr id="5" name="テキスト ボックス 4">
            <a:extLst>
              <a:ext uri="{FF2B5EF4-FFF2-40B4-BE49-F238E27FC236}">
                <a16:creationId xmlns:a16="http://schemas.microsoft.com/office/drawing/2014/main" id="{0018BBF3-FA0B-A286-9897-6E511BDEEB67}"/>
              </a:ext>
            </a:extLst>
          </p:cNvPr>
          <p:cNvSpPr txBox="1"/>
          <p:nvPr/>
        </p:nvSpPr>
        <p:spPr>
          <a:xfrm>
            <a:off x="319177" y="858329"/>
            <a:ext cx="9394165" cy="5909310"/>
          </a:xfrm>
          <a:prstGeom prst="rect">
            <a:avLst/>
          </a:prstGeom>
          <a:noFill/>
        </p:spPr>
        <p:txBody>
          <a:bodyPr wrap="square" rtlCol="0">
            <a:spAutoFit/>
          </a:bodyPr>
          <a:lstStyle/>
          <a:p>
            <a:r>
              <a:rPr kumimoji="1" lang="ja-JP" altLang="en-US" b="1" u="sng" dirty="0"/>
              <a:t>１．施設概要</a:t>
            </a:r>
            <a:r>
              <a:rPr kumimoji="1" lang="ja-JP" altLang="en-US" dirty="0"/>
              <a:t>は、施設名・施設場所・施設の概要について漏れなく記載下さい</a:t>
            </a:r>
            <a:endParaRPr kumimoji="1" lang="en-US" altLang="ja-JP" dirty="0"/>
          </a:p>
          <a:p>
            <a:endParaRPr kumimoji="1" lang="en-US" altLang="ja-JP" dirty="0"/>
          </a:p>
          <a:p>
            <a:r>
              <a:rPr kumimoji="1" lang="ja-JP" altLang="en-US" b="1" u="sng" dirty="0"/>
              <a:t>２．照明計画のコンセプト①～③</a:t>
            </a:r>
            <a:r>
              <a:rPr kumimoji="1" lang="ja-JP" altLang="en-US" dirty="0"/>
              <a:t>は、照明効果・波及効果など要点を</a:t>
            </a:r>
            <a:r>
              <a:rPr kumimoji="1" lang="en-US" altLang="ja-JP" dirty="0"/>
              <a:t>3</a:t>
            </a:r>
            <a:r>
              <a:rPr kumimoji="1" lang="ja-JP" altLang="en-US" dirty="0"/>
              <a:t>点に絞り，①～③のスライド</a:t>
            </a:r>
            <a:r>
              <a:rPr kumimoji="1" lang="en-US" altLang="ja-JP" dirty="0"/>
              <a:t>3</a:t>
            </a:r>
            <a:r>
              <a:rPr kumimoji="1" lang="ja-JP" altLang="en-US" dirty="0"/>
              <a:t>枚を用いて説明願います。ただし、</a:t>
            </a:r>
            <a:r>
              <a:rPr kumimoji="1" lang="en-US" altLang="ja-JP" dirty="0">
                <a:highlight>
                  <a:srgbClr val="FFFF00"/>
                </a:highlight>
              </a:rPr>
              <a:t>1</a:t>
            </a:r>
            <a:r>
              <a:rPr kumimoji="1" lang="ja-JP" altLang="en-US" dirty="0">
                <a:highlight>
                  <a:srgbClr val="FFFF00"/>
                </a:highlight>
              </a:rPr>
              <a:t>スライドに写真は１枚のみ使用下さい。</a:t>
            </a:r>
            <a:endParaRPr kumimoji="1" lang="en-US" altLang="ja-JP" dirty="0">
              <a:highlight>
                <a:srgbClr val="FFFF00"/>
              </a:highlight>
            </a:endParaRPr>
          </a:p>
          <a:p>
            <a:r>
              <a:rPr kumimoji="1" lang="en-US" altLang="ja-JP" dirty="0"/>
              <a:t>※</a:t>
            </a:r>
            <a:r>
              <a:rPr kumimoji="1" lang="ja-JP" altLang="en-US" dirty="0"/>
              <a:t>記載内容が上記に沿わない場合は審査において不利になることがあります。</a:t>
            </a:r>
          </a:p>
          <a:p>
            <a:endParaRPr kumimoji="1" lang="en-US" altLang="ja-JP" dirty="0"/>
          </a:p>
          <a:p>
            <a:r>
              <a:rPr kumimoji="1" lang="ja-JP" altLang="en-US" b="1" u="sng" dirty="0"/>
              <a:t>３．照明設備</a:t>
            </a:r>
            <a:r>
              <a:rPr kumimoji="1" lang="ja-JP" altLang="en-US" dirty="0"/>
              <a:t>は、光源・器具・照明・昼光制御システム・省エネ性能などを記入願います。</a:t>
            </a:r>
            <a:endParaRPr kumimoji="1" lang="en-US" altLang="ja-JP" dirty="0"/>
          </a:p>
          <a:p>
            <a:r>
              <a:rPr kumimoji="1" lang="ja-JP" altLang="en-US" dirty="0"/>
              <a:t>使用光源や器具の具体的な仕様も併記し、必要に応じて制御手法にも触れて下さい。尚、図・表・写真を用いて説明しても良い。</a:t>
            </a:r>
            <a:r>
              <a:rPr kumimoji="1" lang="ja-JP" altLang="en-US" u="sng" dirty="0">
                <a:highlight>
                  <a:srgbClr val="FFFF00"/>
                </a:highlight>
              </a:rPr>
              <a:t>スライド</a:t>
            </a:r>
            <a:r>
              <a:rPr kumimoji="1" lang="en-US" altLang="ja-JP" u="sng" dirty="0">
                <a:highlight>
                  <a:srgbClr val="FFFF00"/>
                </a:highlight>
              </a:rPr>
              <a:t>1</a:t>
            </a:r>
            <a:r>
              <a:rPr kumimoji="1" lang="ja-JP" altLang="en-US" u="sng" dirty="0">
                <a:highlight>
                  <a:srgbClr val="FFFF00"/>
                </a:highlight>
              </a:rPr>
              <a:t>枚を用いて説明願います。</a:t>
            </a:r>
            <a:endParaRPr kumimoji="1" lang="en-US" altLang="ja-JP" u="sng" dirty="0">
              <a:highlight>
                <a:srgbClr val="FFFF00"/>
              </a:highlight>
            </a:endParaRPr>
          </a:p>
          <a:p>
            <a:endParaRPr kumimoji="1" lang="en-US" altLang="ja-JP" dirty="0"/>
          </a:p>
          <a:p>
            <a:r>
              <a:rPr kumimoji="1" lang="ja-JP" altLang="en-US" b="1" u="sng" dirty="0"/>
              <a:t>４．光環境・視環境</a:t>
            </a:r>
            <a:r>
              <a:rPr kumimoji="1" lang="ja-JP" altLang="en-US" dirty="0"/>
              <a:t>は、</a:t>
            </a:r>
            <a:r>
              <a:rPr kumimoji="1" lang="en-US" altLang="ja-JP" dirty="0"/>
              <a:t>JIS</a:t>
            </a:r>
            <a:r>
              <a:rPr kumimoji="1" lang="ja-JP" altLang="en-US" dirty="0"/>
              <a:t>関連基準</a:t>
            </a:r>
            <a:r>
              <a:rPr kumimoji="1" lang="en-US" altLang="ja-JP" dirty="0"/>
              <a:t>/</a:t>
            </a:r>
            <a:r>
              <a:rPr kumimoji="1" lang="ja-JP" altLang="en-US" dirty="0"/>
              <a:t>照明学会基準等を満たしていることが分かる資料、あるいは施設の目的に沿った光環境・視環境が実現されていることが分かる輝度分布・照度分布・グレア等の資料を記入ください。尚、図・表・写真を用いて説明しても良い。</a:t>
            </a:r>
            <a:endParaRPr kumimoji="1" lang="en-US" altLang="ja-JP" dirty="0"/>
          </a:p>
          <a:p>
            <a:r>
              <a:rPr kumimoji="1" lang="ja-JP" altLang="en-US" u="sng" dirty="0">
                <a:highlight>
                  <a:srgbClr val="FFFF00"/>
                </a:highlight>
              </a:rPr>
              <a:t>スライド</a:t>
            </a:r>
            <a:r>
              <a:rPr kumimoji="1" lang="en-US" altLang="ja-JP" u="sng" dirty="0">
                <a:highlight>
                  <a:srgbClr val="FFFF00"/>
                </a:highlight>
              </a:rPr>
              <a:t>1</a:t>
            </a:r>
            <a:r>
              <a:rPr kumimoji="1" lang="ja-JP" altLang="en-US" u="sng" dirty="0">
                <a:highlight>
                  <a:srgbClr val="FFFF00"/>
                </a:highlight>
              </a:rPr>
              <a:t>枚を用いて説明願います。</a:t>
            </a:r>
          </a:p>
          <a:p>
            <a:endParaRPr kumimoji="1" lang="ja-JP" altLang="en-US" dirty="0"/>
          </a:p>
          <a:p>
            <a:r>
              <a:rPr kumimoji="1" lang="ja-JP" altLang="en-US" b="1" u="sng" dirty="0"/>
              <a:t>５．特記事項</a:t>
            </a:r>
            <a:r>
              <a:rPr kumimoji="1" lang="ja-JP" altLang="en-US" dirty="0"/>
              <a:t>は、照明施設として、照明技法の新規性・独創性、経済性・省エネルギー性・メンテナンス性、環境配慮、地域性などで特筆すべき事項を</a:t>
            </a:r>
            <a:r>
              <a:rPr kumimoji="1" lang="ja-JP" altLang="en-US" u="sng" dirty="0"/>
              <a:t>スライド</a:t>
            </a:r>
            <a:r>
              <a:rPr kumimoji="1" lang="ja-JP" altLang="en-US" dirty="0"/>
              <a:t>２枚以内で自由に記述下さい。尚、図・表・写真を用いて説明しても良い。</a:t>
            </a:r>
            <a:endParaRPr kumimoji="1" lang="en-US" altLang="ja-JP" dirty="0"/>
          </a:p>
          <a:p>
            <a:r>
              <a:rPr kumimoji="1" lang="en-US" altLang="ja-JP" sz="1800" dirty="0">
                <a:highlight>
                  <a:srgbClr val="FFFF00"/>
                </a:highlight>
                <a:latin typeface="Meiryo UI" panose="020B0604030504040204" pitchFamily="50" charset="-128"/>
                <a:ea typeface="Meiryo UI" panose="020B0604030504040204" pitchFamily="50" charset="-128"/>
              </a:rPr>
              <a:t>※</a:t>
            </a:r>
            <a:r>
              <a:rPr kumimoji="1" lang="ja-JP" altLang="en-US" sz="1800" dirty="0">
                <a:highlight>
                  <a:srgbClr val="FFFF00"/>
                </a:highlight>
                <a:latin typeface="Meiryo UI" panose="020B0604030504040204" pitchFamily="50" charset="-128"/>
                <a:ea typeface="Meiryo UI" panose="020B0604030504040204" pitchFamily="50" charset="-128"/>
              </a:rPr>
              <a:t>特記事項の記述は少なくとも</a:t>
            </a:r>
            <a:r>
              <a:rPr kumimoji="1" lang="en-US" altLang="ja-JP" sz="1800" dirty="0">
                <a:highlight>
                  <a:srgbClr val="FFFF00"/>
                </a:highlight>
                <a:latin typeface="Meiryo UI" panose="020B0604030504040204" pitchFamily="50" charset="-128"/>
                <a:ea typeface="Meiryo UI" panose="020B0604030504040204" pitchFamily="50" charset="-128"/>
              </a:rPr>
              <a:t>1</a:t>
            </a:r>
            <a:r>
              <a:rPr kumimoji="1" lang="ja-JP" altLang="en-US" sz="1800" dirty="0">
                <a:highlight>
                  <a:srgbClr val="FFFF00"/>
                </a:highlight>
                <a:latin typeface="Meiryo UI" panose="020B0604030504040204" pitchFamily="50" charset="-128"/>
                <a:ea typeface="Meiryo UI" panose="020B0604030504040204" pitchFamily="50" charset="-128"/>
              </a:rPr>
              <a:t>枚は必須とする</a:t>
            </a:r>
            <a:r>
              <a:rPr kumimoji="1" lang="ja-JP" altLang="en-US" dirty="0">
                <a:highlight>
                  <a:srgbClr val="FFFF00"/>
                </a:highlight>
                <a:latin typeface="Meiryo UI" panose="020B0604030504040204" pitchFamily="50" charset="-128"/>
                <a:ea typeface="Meiryo UI" panose="020B0604030504040204" pitchFamily="50" charset="-128"/>
              </a:rPr>
              <a:t>。</a:t>
            </a:r>
            <a:endParaRPr kumimoji="1" lang="en-US" altLang="ja-JP" sz="1800" dirty="0">
              <a:highlight>
                <a:srgbClr val="FFFF00"/>
              </a:highlight>
              <a:latin typeface="Meiryo UI" panose="020B0604030504040204" pitchFamily="50" charset="-128"/>
              <a:ea typeface="Meiryo UI" panose="020B0604030504040204" pitchFamily="50" charset="-128"/>
            </a:endParaRPr>
          </a:p>
          <a:p>
            <a:endParaRPr kumimoji="1" lang="en-US" altLang="ja-JP" sz="1800" strike="sngStrike" dirty="0">
              <a:solidFill>
                <a:schemeClr val="tx1"/>
              </a:solidFill>
              <a:highlight>
                <a:srgbClr val="FFFF00"/>
              </a:highlight>
              <a:latin typeface="Meiryo UI" panose="020B0604030504040204" pitchFamily="50" charset="-128"/>
              <a:ea typeface="Meiryo UI" panose="020B0604030504040204" pitchFamily="50" charset="-128"/>
            </a:endParaRPr>
          </a:p>
          <a:p>
            <a:endParaRPr kumimoji="1" lang="ja-JP" altLang="en-US" dirty="0"/>
          </a:p>
        </p:txBody>
      </p:sp>
    </p:spTree>
    <p:extLst>
      <p:ext uri="{BB962C8B-B14F-4D97-AF65-F5344CB8AC3E}">
        <p14:creationId xmlns:p14="http://schemas.microsoft.com/office/powerpoint/2010/main" val="222113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3171589218"/>
              </p:ext>
            </p:extLst>
          </p:nvPr>
        </p:nvGraphicFramePr>
        <p:xfrm>
          <a:off x="333988" y="175909"/>
          <a:ext cx="9360000" cy="6403231"/>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9391">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a:latin typeface="Meiryo UI" panose="020B0604030504040204" pitchFamily="50" charset="-128"/>
                          <a:ea typeface="Meiryo UI" panose="020B0604030504040204" pitchFamily="50" charset="-128"/>
                        </a:rPr>
                        <a:t>学会使用欄</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1.</a:t>
                      </a:r>
                      <a:r>
                        <a:rPr kumimoji="1" lang="ja-JP" altLang="en-US" sz="1000" b="0" dirty="0">
                          <a:latin typeface="Meiryo UI" panose="020B0604030504040204" pitchFamily="50" charset="-128"/>
                          <a:ea typeface="Meiryo UI" panose="020B0604030504040204" pitchFamily="50" charset="-128"/>
                        </a:rPr>
                        <a:t>施設概要</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1</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graphicFrame>
        <p:nvGraphicFramePr>
          <p:cNvPr id="2" name="表 1">
            <a:extLst>
              <a:ext uri="{FF2B5EF4-FFF2-40B4-BE49-F238E27FC236}">
                <a16:creationId xmlns:a16="http://schemas.microsoft.com/office/drawing/2014/main" id="{5B7620EE-160F-4DFD-A2C1-D49F48C71C50}"/>
              </a:ext>
            </a:extLst>
          </p:cNvPr>
          <p:cNvGraphicFramePr>
            <a:graphicFrameLocks noGrp="1"/>
          </p:cNvGraphicFramePr>
          <p:nvPr>
            <p:extLst>
              <p:ext uri="{D42A27DB-BD31-4B8C-83A1-F6EECF244321}">
                <p14:modId xmlns:p14="http://schemas.microsoft.com/office/powerpoint/2010/main" val="2475141321"/>
              </p:ext>
            </p:extLst>
          </p:nvPr>
        </p:nvGraphicFramePr>
        <p:xfrm>
          <a:off x="333988" y="595558"/>
          <a:ext cx="9358274" cy="5220000"/>
        </p:xfrm>
        <a:graphic>
          <a:graphicData uri="http://schemas.openxmlformats.org/drawingml/2006/table">
            <a:tbl>
              <a:tblPr>
                <a:tableStyleId>{5C22544A-7EE6-4342-B048-85BDC9FD1C3A}</a:tableStyleId>
              </a:tblPr>
              <a:tblGrid>
                <a:gridCol w="527056">
                  <a:extLst>
                    <a:ext uri="{9D8B030D-6E8A-4147-A177-3AD203B41FA5}">
                      <a16:colId xmlns:a16="http://schemas.microsoft.com/office/drawing/2014/main" val="4117171891"/>
                    </a:ext>
                  </a:extLst>
                </a:gridCol>
                <a:gridCol w="1980000">
                  <a:extLst>
                    <a:ext uri="{9D8B030D-6E8A-4147-A177-3AD203B41FA5}">
                      <a16:colId xmlns:a16="http://schemas.microsoft.com/office/drawing/2014/main" val="3958214254"/>
                    </a:ext>
                  </a:extLst>
                </a:gridCol>
                <a:gridCol w="3276000">
                  <a:extLst>
                    <a:ext uri="{9D8B030D-6E8A-4147-A177-3AD203B41FA5}">
                      <a16:colId xmlns:a16="http://schemas.microsoft.com/office/drawing/2014/main" val="1667005158"/>
                    </a:ext>
                  </a:extLst>
                </a:gridCol>
                <a:gridCol w="3575218">
                  <a:extLst>
                    <a:ext uri="{9D8B030D-6E8A-4147-A177-3AD203B41FA5}">
                      <a16:colId xmlns:a16="http://schemas.microsoft.com/office/drawing/2014/main" val="33573152"/>
                    </a:ext>
                  </a:extLst>
                </a:gridCol>
              </a:tblGrid>
              <a:tr h="360000">
                <a:tc rowSpan="2">
                  <a:txBody>
                    <a:bodyPr/>
                    <a:lstStyle/>
                    <a:p>
                      <a:pPr algn="ctr"/>
                      <a:r>
                        <a:rPr lang="ja-JP" sz="1000" dirty="0">
                          <a:effectLst/>
                          <a:latin typeface="Meiryo UI" panose="020B0604030504040204" pitchFamily="50" charset="-128"/>
                          <a:ea typeface="Meiryo UI" panose="020B0604030504040204" pitchFamily="50" charset="-128"/>
                        </a:rPr>
                        <a:t>施設</a:t>
                      </a:r>
                      <a:r>
                        <a:rPr lang="ja-JP" altLang="en-US" sz="1000" dirty="0">
                          <a:effectLst/>
                          <a:latin typeface="Meiryo UI" panose="020B0604030504040204" pitchFamily="50" charset="-128"/>
                          <a:ea typeface="Meiryo UI" panose="020B0604030504040204" pitchFamily="50" charset="-128"/>
                        </a:rPr>
                        <a:t>名</a:t>
                      </a:r>
                      <a:r>
                        <a:rPr lang="ja-JP" altLang="en-US" sz="1000" dirty="0">
                          <a:solidFill>
                            <a:schemeClr val="tx1"/>
                          </a:solidFill>
                          <a:effectLst/>
                          <a:latin typeface="Meiryo UI" panose="020B0604030504040204" pitchFamily="50" charset="-128"/>
                          <a:ea typeface="Meiryo UI" panose="020B0604030504040204" pitchFamily="50" charset="-128"/>
                        </a:rPr>
                        <a:t>称</a:t>
                      </a:r>
                      <a:endParaRPr lang="ja-JP" sz="10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solidFill>
                            <a:schemeClr val="tx1"/>
                          </a:solidFill>
                          <a:effectLst/>
                          <a:latin typeface="Meiryo UI" panose="020B0604030504040204" pitchFamily="50" charset="-128"/>
                          <a:ea typeface="Meiryo UI" panose="020B0604030504040204" pitchFamily="50" charset="-128"/>
                        </a:rPr>
                        <a:t>（正式名称</a:t>
                      </a:r>
                      <a:r>
                        <a:rPr lang="ja-JP" altLang="en-US" sz="900" dirty="0">
                          <a:solidFill>
                            <a:schemeClr val="tx1"/>
                          </a:solidFill>
                          <a:effectLst/>
                          <a:latin typeface="Meiryo UI" panose="020B0604030504040204" pitchFamily="50" charset="-128"/>
                          <a:ea typeface="Meiryo UI" panose="020B0604030504040204" pitchFamily="50" charset="-128"/>
                        </a:rPr>
                        <a:t>または愛称名</a:t>
                      </a:r>
                      <a:r>
                        <a:rPr lang="ja-JP" sz="900" dirty="0">
                          <a:solidFill>
                            <a:schemeClr val="tx1"/>
                          </a:solidFill>
                          <a:effectLst/>
                          <a:latin typeface="Meiryo UI" panose="020B0604030504040204" pitchFamily="50" charset="-128"/>
                          <a:ea typeface="Meiryo UI" panose="020B0604030504040204" pitchFamily="50" charset="-128"/>
                        </a:rPr>
                        <a:t>）</a:t>
                      </a: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000" dirty="0">
                          <a:effectLst/>
                          <a:latin typeface="Meiryo UI" panose="020B0604030504040204" pitchFamily="50" charset="-128"/>
                          <a:ea typeface="Meiryo UI" panose="020B0604030504040204" pitchFamily="50" charset="-128"/>
                        </a:rPr>
                        <a:t> </a:t>
                      </a:r>
                      <a:r>
                        <a:rPr lang="en-US" altLang="ja-JP" sz="1000" dirty="0">
                          <a:effectLst/>
                          <a:latin typeface="Meiryo UI" panose="020B0604030504040204" pitchFamily="50" charset="-128"/>
                          <a:ea typeface="Meiryo UI" panose="020B0604030504040204" pitchFamily="50" charset="-128"/>
                        </a:rPr>
                        <a:t>30</a:t>
                      </a:r>
                      <a:r>
                        <a:rPr lang="ja-JP" altLang="ja-JP" sz="1000" dirty="0">
                          <a:effectLst/>
                          <a:latin typeface="Meiryo UI" panose="020B0604030504040204" pitchFamily="50" charset="-128"/>
                          <a:ea typeface="Meiryo UI" panose="020B0604030504040204" pitchFamily="50" charset="-128"/>
                        </a:rPr>
                        <a:t>文字以内</a:t>
                      </a:r>
                      <a:endParaRPr lang="ja-JP" alt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098583232"/>
                  </a:ext>
                </a:extLst>
              </a:tr>
              <a:tr h="360000">
                <a:tc vMerge="1">
                  <a:txBody>
                    <a:bodyPr/>
                    <a:lstStyle/>
                    <a:p>
                      <a:pPr algn="ct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（よみがな）</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en-US"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679000413"/>
                  </a:ext>
                </a:extLst>
              </a:tr>
              <a:tr h="360000">
                <a:tc rowSpan="2">
                  <a:txBody>
                    <a:bodyPr/>
                    <a:lstStyle/>
                    <a:p>
                      <a:pPr algn="ctr"/>
                      <a:r>
                        <a:rPr lang="ja-JP" sz="1000" dirty="0">
                          <a:effectLst/>
                          <a:latin typeface="Meiryo UI" panose="020B0604030504040204" pitchFamily="50" charset="-128"/>
                          <a:ea typeface="Meiryo UI" panose="020B0604030504040204" pitchFamily="50" charset="-128"/>
                        </a:rPr>
                        <a:t>施設場所</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（都道府県）</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en-US"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826692805"/>
                  </a:ext>
                </a:extLst>
              </a:tr>
              <a:tr h="360000">
                <a:tc vMerge="1">
                  <a:txBody>
                    <a:bodyPr/>
                    <a:lstStyle/>
                    <a:p>
                      <a:endParaRPr kumimoji="1" lang="ja-JP" altLang="en-US"/>
                    </a:p>
                  </a:txBody>
                  <a:tcPr/>
                </a:tc>
                <a:tc>
                  <a:txBody>
                    <a:bodyPr/>
                    <a:lstStyle/>
                    <a:p>
                      <a:pPr indent="10795" algn="just"/>
                      <a:r>
                        <a:rPr lang="ja-JP" sz="900" dirty="0">
                          <a:effectLst/>
                          <a:latin typeface="Meiryo UI" panose="020B0604030504040204" pitchFamily="50" charset="-128"/>
                          <a:ea typeface="Meiryo UI" panose="020B0604030504040204" pitchFamily="50" charset="-128"/>
                        </a:rPr>
                        <a:t>（市町村）</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indent="10795" algn="just"/>
                      <a:r>
                        <a:rPr lang="en-US"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136946671"/>
                  </a:ext>
                </a:extLst>
              </a:tr>
              <a:tr h="2700000">
                <a:tc rowSpan="4">
                  <a:txBody>
                    <a:bodyPr/>
                    <a:lstStyle/>
                    <a:p>
                      <a:pPr algn="ctr"/>
                      <a:r>
                        <a:rPr lang="ja-JP" sz="1000" dirty="0">
                          <a:effectLst/>
                          <a:latin typeface="Meiryo UI" panose="020B0604030504040204" pitchFamily="50" charset="-128"/>
                          <a:ea typeface="Meiryo UI" panose="020B0604030504040204" pitchFamily="50" charset="-128"/>
                        </a:rPr>
                        <a:t>施設の概要</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sz="900" dirty="0">
                          <a:effectLst/>
                          <a:latin typeface="Meiryo UI" panose="020B0604030504040204" pitchFamily="50" charset="-128"/>
                          <a:ea typeface="Meiryo UI" panose="020B0604030504040204" pitchFamily="50" charset="-128"/>
                        </a:rPr>
                        <a:t>施設の</a:t>
                      </a:r>
                      <a:r>
                        <a:rPr lang="ja-JP" altLang="en-US" sz="900" dirty="0">
                          <a:effectLst/>
                          <a:latin typeface="Meiryo UI" panose="020B0604030504040204" pitchFamily="50" charset="-128"/>
                          <a:ea typeface="Meiryo UI" panose="020B0604030504040204" pitchFamily="50" charset="-128"/>
                        </a:rPr>
                        <a:t>概要</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000" dirty="0">
                          <a:effectLst/>
                          <a:latin typeface="Meiryo UI" panose="020B0604030504040204" pitchFamily="50" charset="-128"/>
                          <a:ea typeface="Meiryo UI" panose="020B0604030504040204" pitchFamily="50" charset="-128"/>
                        </a:rPr>
                        <a:t>500字以内</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508826273"/>
                  </a:ext>
                </a:extLst>
              </a:tr>
              <a:tr h="360000">
                <a:tc vMerge="1">
                  <a:txBody>
                    <a:bodyPr/>
                    <a:lstStyle/>
                    <a:p>
                      <a:endParaRPr kumimoji="1" lang="ja-JP" altLang="en-US"/>
                    </a:p>
                  </a:txBody>
                  <a:tcPr/>
                </a:tc>
                <a:tc>
                  <a:txBody>
                    <a:bodyPr/>
                    <a:lstStyle/>
                    <a:p>
                      <a:pPr algn="just"/>
                      <a:r>
                        <a:rPr lang="ja-JP" altLang="en-US" sz="900" dirty="0">
                          <a:effectLst/>
                          <a:latin typeface="Meiryo UI" panose="020B0604030504040204" pitchFamily="50" charset="-128"/>
                          <a:ea typeface="Meiryo UI" panose="020B0604030504040204" pitchFamily="50" charset="-128"/>
                          <a:cs typeface="Times New Roman" panose="02020603050405020304" pitchFamily="18" charset="0"/>
                        </a:rPr>
                        <a:t>規模</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例：地上</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階、地下</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1</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階、木造、</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RC</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造、鉄骨造、建築面積：</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3,179.79㎡</a:t>
                      </a:r>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、延床面積：</a:t>
                      </a:r>
                      <a:r>
                        <a:rPr lang="en-US" altLang="ja-JP" sz="1000" dirty="0">
                          <a:effectLst/>
                          <a:latin typeface="Meiryo UI" panose="020B0604030504040204" pitchFamily="50" charset="-128"/>
                          <a:ea typeface="Meiryo UI" panose="020B0604030504040204" pitchFamily="50" charset="-128"/>
                          <a:cs typeface="Times New Roman" panose="02020603050405020304" pitchFamily="18" charset="0"/>
                        </a:rPr>
                        <a:t>3,426.30㎡</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729143540"/>
                  </a:ext>
                </a:extLst>
              </a:tr>
              <a:tr h="360000">
                <a:tc vMerge="1">
                  <a:txBody>
                    <a:bodyPr/>
                    <a:lstStyle/>
                    <a:p>
                      <a:endParaRPr kumimoji="1" lang="ja-JP" altLang="en-US"/>
                    </a:p>
                  </a:txBody>
                  <a:tcPr/>
                </a:tc>
                <a:tc>
                  <a:txBody>
                    <a:bodyPr/>
                    <a:lstStyle/>
                    <a:p>
                      <a:pPr algn="just"/>
                      <a:r>
                        <a:rPr lang="ja-JP" altLang="en-US" sz="900" dirty="0">
                          <a:effectLst/>
                          <a:latin typeface="Meiryo UI" panose="020B0604030504040204" pitchFamily="50" charset="-128"/>
                          <a:ea typeface="Meiryo UI" panose="020B0604030504040204" pitchFamily="50" charset="-128"/>
                        </a:rPr>
                        <a:t>用途・完成あるいは</a:t>
                      </a:r>
                      <a:r>
                        <a:rPr lang="ja-JP" altLang="ja-JP" sz="900" dirty="0">
                          <a:effectLst/>
                          <a:latin typeface="Meiryo UI" panose="020B0604030504040204" pitchFamily="50" charset="-128"/>
                          <a:ea typeface="Meiryo UI" panose="020B0604030504040204" pitchFamily="50" charset="-128"/>
                        </a:rPr>
                        <a:t>営業開始</a:t>
                      </a:r>
                      <a:r>
                        <a:rPr lang="ja-JP" altLang="en-US" sz="900" dirty="0">
                          <a:effectLst/>
                          <a:latin typeface="Meiryo UI" panose="020B0604030504040204" pitchFamily="50" charset="-128"/>
                          <a:ea typeface="Meiryo UI" panose="020B0604030504040204" pitchFamily="50" charset="-128"/>
                        </a:rPr>
                        <a:t>年月</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just"/>
                      <a:r>
                        <a:rPr lang="ja-JP" altLang="en-US" sz="1000" dirty="0">
                          <a:effectLst/>
                          <a:latin typeface="Meiryo UI" panose="020B0604030504040204" pitchFamily="50" charset="-128"/>
                          <a:ea typeface="Meiryo UI" panose="020B0604030504040204" pitchFamily="50" charset="-128"/>
                          <a:cs typeface="Times New Roman" panose="02020603050405020304" pitchFamily="18" charset="0"/>
                        </a:rPr>
                        <a:t>用途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effectLst/>
                          <a:latin typeface="Meiryo UI" panose="020B0604030504040204" pitchFamily="50" charset="-128"/>
                          <a:ea typeface="Meiryo UI" panose="020B0604030504040204" pitchFamily="50" charset="-128"/>
                        </a:rPr>
                        <a:t>　完成あるいは営業開始　　　　</a:t>
                      </a:r>
                      <a:r>
                        <a:rPr lang="ja-JP" altLang="ja-JP" sz="1000" dirty="0">
                          <a:effectLst/>
                          <a:latin typeface="Meiryo UI" panose="020B0604030504040204" pitchFamily="50" charset="-128"/>
                          <a:ea typeface="Meiryo UI" panose="020B0604030504040204" pitchFamily="50" charset="-128"/>
                        </a:rPr>
                        <a:t>　</a:t>
                      </a:r>
                      <a:r>
                        <a:rPr lang="ja-JP" altLang="en-US" sz="1000" dirty="0">
                          <a:effectLst/>
                          <a:latin typeface="Meiryo UI" panose="020B0604030504040204" pitchFamily="50" charset="-128"/>
                          <a:ea typeface="Meiryo UI" panose="020B0604030504040204" pitchFamily="50" charset="-128"/>
                        </a:rPr>
                        <a:t>　　　　　　　　</a:t>
                      </a:r>
                      <a:r>
                        <a:rPr lang="ja-JP" altLang="ja-JP" sz="1000" dirty="0">
                          <a:effectLst/>
                          <a:latin typeface="Meiryo UI" panose="020B0604030504040204" pitchFamily="50" charset="-128"/>
                          <a:ea typeface="Meiryo UI" panose="020B0604030504040204" pitchFamily="50" charset="-128"/>
                        </a:rPr>
                        <a:t>　年</a:t>
                      </a:r>
                      <a:r>
                        <a:rPr lang="en-US" altLang="ja-JP" sz="1000" dirty="0">
                          <a:effectLst/>
                          <a:latin typeface="Meiryo UI" panose="020B0604030504040204" pitchFamily="50" charset="-128"/>
                          <a:ea typeface="Meiryo UI" panose="020B0604030504040204" pitchFamily="50" charset="-128"/>
                        </a:rPr>
                        <a:t> </a:t>
                      </a:r>
                      <a:r>
                        <a:rPr lang="ja-JP" altLang="en-US" sz="1000" dirty="0">
                          <a:effectLst/>
                          <a:latin typeface="Meiryo UI" panose="020B0604030504040204" pitchFamily="50" charset="-128"/>
                          <a:ea typeface="Meiryo UI" panose="020B0604030504040204" pitchFamily="50" charset="-128"/>
                        </a:rPr>
                        <a:t>　　　　</a:t>
                      </a:r>
                      <a:r>
                        <a:rPr lang="en-US" altLang="ja-JP" sz="1000" dirty="0">
                          <a:effectLst/>
                          <a:latin typeface="Meiryo UI" panose="020B0604030504040204" pitchFamily="50" charset="-128"/>
                          <a:ea typeface="Meiryo UI" panose="020B0604030504040204" pitchFamily="50" charset="-128"/>
                        </a:rPr>
                        <a:t> </a:t>
                      </a:r>
                      <a:r>
                        <a:rPr lang="ja-JP" altLang="ja-JP" sz="1000" dirty="0">
                          <a:effectLst/>
                          <a:latin typeface="Meiryo UI" panose="020B0604030504040204" pitchFamily="50" charset="-128"/>
                          <a:ea typeface="Meiryo UI" panose="020B0604030504040204" pitchFamily="50" charset="-128"/>
                        </a:rPr>
                        <a:t>　月</a:t>
                      </a:r>
                      <a:endParaRPr lang="ja-JP" alt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0315512"/>
                  </a:ext>
                </a:extLst>
              </a:tr>
              <a:tr h="360000">
                <a:tc vMerge="1">
                  <a:txBody>
                    <a:bodyPr/>
                    <a:lstStyle/>
                    <a:p>
                      <a:endParaRPr kumimoji="1" lang="ja-JP" altLang="en-US"/>
                    </a:p>
                  </a:txBody>
                  <a:tcPr/>
                </a:tc>
                <a:tc>
                  <a:txBody>
                    <a:bodyPr/>
                    <a:lstStyle/>
                    <a:p>
                      <a:pPr algn="just"/>
                      <a:r>
                        <a:rPr lang="ja-JP" sz="900" dirty="0">
                          <a:effectLst/>
                          <a:latin typeface="Meiryo UI" panose="020B0604030504040204" pitchFamily="50" charset="-128"/>
                          <a:ea typeface="Meiryo UI" panose="020B0604030504040204" pitchFamily="50" charset="-128"/>
                        </a:rPr>
                        <a:t>設置の別</a:t>
                      </a:r>
                    </a:p>
                    <a:p>
                      <a:pPr algn="just"/>
                      <a:r>
                        <a:rPr lang="ja-JP" sz="900" dirty="0">
                          <a:effectLst/>
                          <a:latin typeface="Meiryo UI" panose="020B0604030504040204" pitchFamily="50" charset="-128"/>
                          <a:ea typeface="Meiryo UI" panose="020B0604030504040204" pitchFamily="50" charset="-128"/>
                        </a:rPr>
                        <a:t>※あてはまるものを残して削除</a:t>
                      </a:r>
                      <a:endParaRPr lang="ja-JP" sz="9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pPr algn="just"/>
                      <a:r>
                        <a:rPr lang="ja-JP" sz="1000" dirty="0">
                          <a:effectLst/>
                          <a:latin typeface="Meiryo UI" panose="020B0604030504040204" pitchFamily="50" charset="-128"/>
                          <a:ea typeface="Meiryo UI" panose="020B0604030504040204" pitchFamily="50" charset="-128"/>
                        </a:rPr>
                        <a:t>新設・既設改修・その他（　</a:t>
                      </a:r>
                      <a:r>
                        <a:rPr lang="ja-JP" altLang="en-US" sz="1000" dirty="0">
                          <a:effectLst/>
                          <a:latin typeface="Meiryo UI" panose="020B0604030504040204" pitchFamily="50" charset="-128"/>
                          <a:ea typeface="Meiryo UI" panose="020B0604030504040204" pitchFamily="50" charset="-128"/>
                        </a:rPr>
                        <a:t>　</a:t>
                      </a:r>
                      <a:r>
                        <a:rPr lang="ja-JP" sz="1000" dirty="0">
                          <a:effectLst/>
                          <a:latin typeface="Meiryo UI" panose="020B0604030504040204" pitchFamily="50" charset="-128"/>
                          <a:ea typeface="Meiryo UI" panose="020B0604030504040204" pitchFamily="50" charset="-128"/>
                        </a:rPr>
                        <a:t>　　　　　　　　　）</a:t>
                      </a:r>
                      <a:endParaRPr lang="ja-JP" sz="1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2865" marR="62865"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972858005"/>
                  </a:ext>
                </a:extLst>
              </a:tr>
            </a:tbl>
          </a:graphicData>
        </a:graphic>
      </p:graphicFrame>
      <p:sp>
        <p:nvSpPr>
          <p:cNvPr id="3" name="テキスト ボックス 2">
            <a:extLst>
              <a:ext uri="{FF2B5EF4-FFF2-40B4-BE49-F238E27FC236}">
                <a16:creationId xmlns:a16="http://schemas.microsoft.com/office/drawing/2014/main" id="{4BBE750C-E165-4A82-A88D-694133E99B4B}"/>
              </a:ext>
            </a:extLst>
          </p:cNvPr>
          <p:cNvSpPr txBox="1"/>
          <p:nvPr/>
        </p:nvSpPr>
        <p:spPr>
          <a:xfrm>
            <a:off x="3354680" y="159181"/>
            <a:ext cx="3185487" cy="369332"/>
          </a:xfrm>
          <a:prstGeom prst="rect">
            <a:avLst/>
          </a:prstGeom>
          <a:noFill/>
        </p:spPr>
        <p:txBody>
          <a:bodyPr wrap="none" rtlCol="0">
            <a:spAutoFit/>
          </a:bodyPr>
          <a:lstStyle/>
          <a:p>
            <a:r>
              <a:rPr kumimoji="1" lang="ja-JP" altLang="en-US" dirty="0">
                <a:latin typeface="メイリオ" panose="020B0604030504040204" pitchFamily="50" charset="-128"/>
                <a:ea typeface="メイリオ" panose="020B0604030504040204" pitchFamily="50" charset="-128"/>
              </a:rPr>
              <a:t>照明施設賞　施設内容説明書</a:t>
            </a:r>
          </a:p>
        </p:txBody>
      </p:sp>
    </p:spTree>
    <p:extLst>
      <p:ext uri="{BB962C8B-B14F-4D97-AF65-F5344CB8AC3E}">
        <p14:creationId xmlns:p14="http://schemas.microsoft.com/office/powerpoint/2010/main" val="808304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2596051201"/>
              </p:ext>
            </p:extLst>
          </p:nvPr>
        </p:nvGraphicFramePr>
        <p:xfrm>
          <a:off x="326620" y="181759"/>
          <a:ext cx="9360000" cy="6421014"/>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4905259">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63915">
                <a:tc gridSpan="4">
                  <a:txBody>
                    <a:bodyPr/>
                    <a:lstStyle/>
                    <a:p>
                      <a:pPr algn="ctr"/>
                      <a:r>
                        <a:rPr kumimoji="1" lang="ja-JP" altLang="en-US" sz="1000" b="0" dirty="0">
                          <a:latin typeface="Meiryo UI" panose="020B0604030504040204" pitchFamily="50" charset="-128"/>
                          <a:ea typeface="Meiryo UI" panose="020B0604030504040204" pitchFamily="50" charset="-128"/>
                        </a:rPr>
                        <a:t>照明計画</a:t>
                      </a:r>
                      <a:r>
                        <a:rPr kumimoji="1" lang="ja-JP" altLang="en-US" sz="1000" b="0">
                          <a:latin typeface="Meiryo UI" panose="020B0604030504040204" pitchFamily="50" charset="-128"/>
                          <a:ea typeface="Meiryo UI" panose="020B0604030504040204" pitchFamily="50" charset="-128"/>
                        </a:rPr>
                        <a:t>のコンセプト</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80899"/>
                  </a:ext>
                </a:extLst>
              </a:tr>
              <a:tr h="648000">
                <a:tc gridSpan="4">
                  <a:txBody>
                    <a:bodyPr/>
                    <a:lstStyle/>
                    <a:p>
                      <a:pPr algn="l"/>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lnT w="63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015260092"/>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．照明計画のコンセプト</a:t>
                      </a:r>
                      <a:r>
                        <a:rPr kumimoji="1" lang="en-US" altLang="ja-JP" sz="1000" b="0" dirty="0">
                          <a:latin typeface="Meiryo UI" panose="020B0604030504040204" pitchFamily="50" charset="-128"/>
                          <a:ea typeface="Meiryo UI" panose="020B0604030504040204" pitchFamily="50" charset="-128"/>
                        </a:rPr>
                        <a:t>①</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2</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9BADFE9-F2FE-4882-A912-FCAD664C32EE}"/>
              </a:ext>
            </a:extLst>
          </p:cNvPr>
          <p:cNvSpPr/>
          <p:nvPr/>
        </p:nvSpPr>
        <p:spPr>
          <a:xfrm>
            <a:off x="219380" y="181759"/>
            <a:ext cx="9360000" cy="4911619"/>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照明計画のコンセプト①</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照明効果・波及効果などを含む。</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要点を</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点に絞り，それぞれスライド１枚を用いて説明する。</a:t>
            </a:r>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スライドに写真１枚のみ</a:t>
            </a:r>
            <a:r>
              <a:rPr kumimoji="1" lang="en-US" altLang="ja-JP" sz="1100" dirty="0">
                <a:solidFill>
                  <a:srgbClr val="FF0000"/>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応募書類に不備があった場合は審査において不利になることがあります。</a:t>
            </a:r>
            <a:endParaRPr kumimoji="1" lang="ja-JP" altLang="en-US" sz="1100"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46777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1709229542"/>
              </p:ext>
            </p:extLst>
          </p:nvPr>
        </p:nvGraphicFramePr>
        <p:xfrm>
          <a:off x="326620" y="181759"/>
          <a:ext cx="9360000" cy="6413306"/>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4905259">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56207">
                <a:tc gridSpan="4">
                  <a:txBody>
                    <a:bodyPr/>
                    <a:lstStyle/>
                    <a:p>
                      <a:pPr algn="ctr"/>
                      <a:r>
                        <a:rPr kumimoji="1" lang="ja-JP" altLang="en-US" sz="1000" b="0" dirty="0">
                          <a:latin typeface="Meiryo UI" panose="020B0604030504040204" pitchFamily="50" charset="-128"/>
                          <a:ea typeface="Meiryo UI" panose="020B0604030504040204" pitchFamily="50" charset="-128"/>
                        </a:rPr>
                        <a:t>照明計画</a:t>
                      </a:r>
                      <a:r>
                        <a:rPr kumimoji="1" lang="ja-JP" altLang="en-US" sz="1000" b="0">
                          <a:latin typeface="Meiryo UI" panose="020B0604030504040204" pitchFamily="50" charset="-128"/>
                          <a:ea typeface="Meiryo UI" panose="020B0604030504040204" pitchFamily="50" charset="-128"/>
                        </a:rPr>
                        <a:t>のコンセプト</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80899"/>
                  </a:ext>
                </a:extLst>
              </a:tr>
              <a:tr h="648000">
                <a:tc gridSpan="4">
                  <a:txBody>
                    <a:bodyPr/>
                    <a:lstStyle/>
                    <a:p>
                      <a:pPr algn="l"/>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lnT w="63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015260092"/>
                  </a:ext>
                </a:extLst>
              </a:tr>
              <a:tr h="180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．照明計画のコンセプト</a:t>
                      </a:r>
                      <a:r>
                        <a:rPr kumimoji="1" lang="en-US" altLang="ja-JP" sz="1000" b="0" dirty="0">
                          <a:latin typeface="Meiryo UI" panose="020B0604030504040204" pitchFamily="50" charset="-128"/>
                          <a:ea typeface="Meiryo UI" panose="020B0604030504040204" pitchFamily="50" charset="-128"/>
                        </a:rPr>
                        <a:t>②</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3</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9BADFE9-F2FE-4882-A912-FCAD664C32EE}"/>
              </a:ext>
            </a:extLst>
          </p:cNvPr>
          <p:cNvSpPr/>
          <p:nvPr/>
        </p:nvSpPr>
        <p:spPr>
          <a:xfrm>
            <a:off x="326620" y="189508"/>
            <a:ext cx="9360000" cy="4897137"/>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照明計画のコンセプト②</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照明効果・波及効果などを含む。</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要点を</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点に絞り，それぞれスライド１枚を用いて説明する。</a:t>
            </a:r>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スライドに写真１枚のみ</a:t>
            </a:r>
            <a:r>
              <a:rPr kumimoji="1" lang="en-US" altLang="ja-JP" sz="1100" dirty="0">
                <a:solidFill>
                  <a:srgbClr val="FF0000"/>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応募書類に不備があった場合は審査において不利になることがあります。</a:t>
            </a:r>
            <a:endParaRPr kumimoji="1" lang="ja-JP" altLang="en-US" sz="1100"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8954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2374781971"/>
              </p:ext>
            </p:extLst>
          </p:nvPr>
        </p:nvGraphicFramePr>
        <p:xfrm>
          <a:off x="326620" y="181759"/>
          <a:ext cx="9360000" cy="6413306"/>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4905259">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56207">
                <a:tc gridSpan="4">
                  <a:txBody>
                    <a:bodyPr/>
                    <a:lstStyle/>
                    <a:p>
                      <a:pPr algn="ctr"/>
                      <a:r>
                        <a:rPr kumimoji="1" lang="ja-JP" altLang="en-US" sz="1000" b="0" dirty="0">
                          <a:latin typeface="Meiryo UI" panose="020B0604030504040204" pitchFamily="50" charset="-128"/>
                          <a:ea typeface="Meiryo UI" panose="020B0604030504040204" pitchFamily="50" charset="-128"/>
                        </a:rPr>
                        <a:t>照明計画</a:t>
                      </a:r>
                      <a:r>
                        <a:rPr kumimoji="1" lang="ja-JP" altLang="en-US" sz="1000" b="0">
                          <a:latin typeface="Meiryo UI" panose="020B0604030504040204" pitchFamily="50" charset="-128"/>
                          <a:ea typeface="Meiryo UI" panose="020B0604030504040204" pitchFamily="50" charset="-128"/>
                        </a:rPr>
                        <a:t>のコンセプト</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04580899"/>
                  </a:ext>
                </a:extLst>
              </a:tr>
              <a:tr h="648000">
                <a:tc gridSpan="4">
                  <a:txBody>
                    <a:bodyPr/>
                    <a:lstStyle/>
                    <a:p>
                      <a:pPr algn="l"/>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hMerge="1">
                  <a:txBody>
                    <a:bodyPr/>
                    <a:lstStyle/>
                    <a:p>
                      <a:endParaRPr kumimoji="1" lang="ja-JP" altLang="en-US"/>
                    </a:p>
                  </a:txBody>
                  <a:tcPr>
                    <a:lnT w="6350" cap="flat" cmpd="sng" algn="ctr">
                      <a:solidFill>
                        <a:schemeClr val="tx1"/>
                      </a:solidFill>
                      <a:prstDash val="solid"/>
                      <a:round/>
                      <a:headEnd type="none" w="med" len="med"/>
                      <a:tailEnd type="none" w="med" len="med"/>
                    </a:lnT>
                  </a:tcPr>
                </a:tc>
                <a:tc hMerge="1">
                  <a:txBody>
                    <a:bodyPr/>
                    <a:lstStyle/>
                    <a:p>
                      <a:endParaRPr kumimoji="1" lang="ja-JP" altLang="en-US"/>
                    </a:p>
                  </a:txBody>
                  <a:tcPr/>
                </a:tc>
                <a:extLst>
                  <a:ext uri="{0D108BD9-81ED-4DB2-BD59-A6C34878D82A}">
                    <a16:rowId xmlns:a16="http://schemas.microsoft.com/office/drawing/2014/main" val="3015260092"/>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en-US" altLang="ja-JP" sz="1000" b="0" dirty="0">
                          <a:latin typeface="Meiryo UI" panose="020B0604030504040204" pitchFamily="50" charset="-128"/>
                          <a:ea typeface="Meiryo UI" panose="020B0604030504040204" pitchFamily="50" charset="-128"/>
                        </a:rPr>
                        <a:t>2</a:t>
                      </a:r>
                      <a:r>
                        <a:rPr kumimoji="1" lang="ja-JP" altLang="en-US" sz="1000" b="0" dirty="0">
                          <a:latin typeface="Meiryo UI" panose="020B0604030504040204" pitchFamily="50" charset="-128"/>
                          <a:ea typeface="Meiryo UI" panose="020B0604030504040204" pitchFamily="50" charset="-128"/>
                        </a:rPr>
                        <a:t>．照明計画のコンセプト</a:t>
                      </a:r>
                      <a:r>
                        <a:rPr kumimoji="1" lang="en-US" altLang="ja-JP" sz="1000" b="0" dirty="0">
                          <a:latin typeface="Meiryo UI" panose="020B0604030504040204" pitchFamily="50" charset="-128"/>
                          <a:ea typeface="Meiryo UI" panose="020B0604030504040204" pitchFamily="50" charset="-128"/>
                        </a:rPr>
                        <a:t>③</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dirty="0">
                          <a:latin typeface="Meiryo UI" panose="020B0604030504040204" pitchFamily="50" charset="-128"/>
                          <a:ea typeface="Meiryo UI" panose="020B0604030504040204" pitchFamily="50" charset="-128"/>
                        </a:rPr>
                        <a:t>4</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9BADFE9-F2FE-4882-A912-FCAD664C32EE}"/>
              </a:ext>
            </a:extLst>
          </p:cNvPr>
          <p:cNvSpPr/>
          <p:nvPr/>
        </p:nvSpPr>
        <p:spPr>
          <a:xfrm>
            <a:off x="326620" y="181759"/>
            <a:ext cx="9360001" cy="4907076"/>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照明計画のコンセプト③</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照明効果・波及効果などを含む。</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要点を</a:t>
            </a:r>
            <a:r>
              <a:rPr kumimoji="1" lang="en-US" altLang="ja-JP" sz="1100" dirty="0">
                <a:solidFill>
                  <a:schemeClr val="tx1"/>
                </a:solidFill>
                <a:latin typeface="Meiryo UI" panose="020B0604030504040204" pitchFamily="50" charset="-128"/>
                <a:ea typeface="Meiryo UI" panose="020B0604030504040204" pitchFamily="50" charset="-128"/>
              </a:rPr>
              <a:t>3</a:t>
            </a:r>
            <a:r>
              <a:rPr kumimoji="1" lang="ja-JP" altLang="en-US" sz="1100" dirty="0">
                <a:solidFill>
                  <a:schemeClr val="tx1"/>
                </a:solidFill>
                <a:latin typeface="Meiryo UI" panose="020B0604030504040204" pitchFamily="50" charset="-128"/>
                <a:ea typeface="Meiryo UI" panose="020B0604030504040204" pitchFamily="50" charset="-128"/>
              </a:rPr>
              <a:t>点に絞り，それぞれスライド１枚を用いて説明する。</a:t>
            </a:r>
            <a:r>
              <a:rPr kumimoji="1" lang="en-US" altLang="ja-JP" sz="1100" dirty="0">
                <a:solidFill>
                  <a:srgbClr val="FF0000"/>
                </a:solidFill>
                <a:latin typeface="Meiryo UI" panose="020B0604030504040204" pitchFamily="50" charset="-128"/>
                <a:ea typeface="Meiryo UI" panose="020B0604030504040204" pitchFamily="50" charset="-128"/>
              </a:rPr>
              <a:t>(1</a:t>
            </a:r>
            <a:r>
              <a:rPr kumimoji="1" lang="ja-JP" altLang="en-US" sz="1100" dirty="0">
                <a:solidFill>
                  <a:srgbClr val="FF0000"/>
                </a:solidFill>
                <a:latin typeface="Meiryo UI" panose="020B0604030504040204" pitchFamily="50" charset="-128"/>
                <a:ea typeface="Meiryo UI" panose="020B0604030504040204" pitchFamily="50" charset="-128"/>
              </a:rPr>
              <a:t>スライドに写真１枚のみ</a:t>
            </a:r>
            <a:r>
              <a:rPr kumimoji="1" lang="en-US" altLang="ja-JP" sz="1100" dirty="0">
                <a:solidFill>
                  <a:srgbClr val="FF0000"/>
                </a:solidFill>
                <a:latin typeface="Meiryo UI" panose="020B0604030504040204" pitchFamily="50" charset="-128"/>
                <a:ea typeface="Meiryo UI" panose="020B0604030504040204" pitchFamily="50" charset="-128"/>
              </a:rPr>
              <a:t>)</a:t>
            </a: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応募書類に不備があった場合は審査において不利になることがあります。</a:t>
            </a:r>
            <a:endParaRPr kumimoji="1" lang="ja-JP" altLang="en-US" sz="1100" dirty="0">
              <a:solidFill>
                <a:schemeClr val="tx1"/>
              </a:solidFill>
              <a:highlight>
                <a:srgbClr val="FFFF00"/>
              </a:highligh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66363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3555856623"/>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３．照明設備</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5</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EF191F82-59DE-4728-BB46-EDC6526C5869}"/>
              </a:ext>
            </a:extLst>
          </p:cNvPr>
          <p:cNvSpPr/>
          <p:nvPr/>
        </p:nvSpPr>
        <p:spPr>
          <a:xfrm>
            <a:off x="326620" y="181759"/>
            <a:ext cx="9360000" cy="5796000"/>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光源、器具、照明・昼光制御システム・省エネ性能など。</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使用光源、器具の具体的な仕様も併記すること。</a:t>
            </a:r>
          </a:p>
          <a:p>
            <a:pPr algn="ctr"/>
            <a:r>
              <a:rPr kumimoji="1" lang="ja-JP" altLang="en-US" sz="1100" dirty="0">
                <a:solidFill>
                  <a:schemeClr val="tx1"/>
                </a:solidFill>
                <a:latin typeface="Meiryo UI" panose="020B0604030504040204" pitchFamily="50" charset="-128"/>
                <a:ea typeface="Meiryo UI" panose="020B0604030504040204" pitchFamily="50" charset="-128"/>
              </a:rPr>
              <a:t>（例；光束</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en-US" altLang="ja-JP" sz="1100" dirty="0" err="1">
                <a:solidFill>
                  <a:schemeClr val="tx1"/>
                </a:solidFill>
                <a:latin typeface="Meiryo UI" panose="020B0604030504040204" pitchFamily="50" charset="-128"/>
                <a:ea typeface="Meiryo UI" panose="020B0604030504040204" pitchFamily="50" charset="-128"/>
              </a:rPr>
              <a:t>lm</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、色温度</a:t>
            </a:r>
            <a:r>
              <a:rPr kumimoji="1" lang="en-US" altLang="ja-JP" sz="1100" dirty="0">
                <a:solidFill>
                  <a:schemeClr val="tx1"/>
                </a:solidFill>
                <a:latin typeface="Meiryo UI" panose="020B0604030504040204" pitchFamily="50" charset="-128"/>
                <a:ea typeface="Meiryo UI" panose="020B0604030504040204" pitchFamily="50" charset="-128"/>
              </a:rPr>
              <a:t>[K]</a:t>
            </a:r>
            <a:r>
              <a:rPr kumimoji="1" lang="ja-JP" altLang="en-US" sz="1100" dirty="0">
                <a:solidFill>
                  <a:schemeClr val="tx1"/>
                </a:solidFill>
                <a:latin typeface="Meiryo UI" panose="020B0604030504040204" pitchFamily="50" charset="-128"/>
                <a:ea typeface="Meiryo UI" panose="020B0604030504040204" pitchFamily="50" charset="-128"/>
              </a:rPr>
              <a:t>、平均演色評価数（</a:t>
            </a:r>
            <a:r>
              <a:rPr kumimoji="1" lang="en-US" altLang="ja-JP" sz="1100" dirty="0">
                <a:solidFill>
                  <a:schemeClr val="tx1"/>
                </a:solidFill>
                <a:latin typeface="Meiryo UI" panose="020B0604030504040204" pitchFamily="50" charset="-128"/>
                <a:ea typeface="Meiryo UI" panose="020B0604030504040204" pitchFamily="50" charset="-128"/>
              </a:rPr>
              <a:t>Ra</a:t>
            </a:r>
            <a:r>
              <a:rPr kumimoji="1" lang="ja-JP" altLang="en-US" sz="1100" dirty="0">
                <a:solidFill>
                  <a:schemeClr val="tx1"/>
                </a:solidFill>
                <a:latin typeface="Meiryo UI" panose="020B0604030504040204" pitchFamily="50" charset="-128"/>
                <a:ea typeface="Meiryo UI" panose="020B0604030504040204" pitchFamily="50" charset="-128"/>
              </a:rPr>
              <a:t>）、消費電力</a:t>
            </a:r>
            <a:r>
              <a:rPr kumimoji="1" lang="en-US" altLang="ja-JP" sz="1100" dirty="0">
                <a:solidFill>
                  <a:schemeClr val="tx1"/>
                </a:solidFill>
                <a:latin typeface="Meiryo UI" panose="020B0604030504040204" pitchFamily="50" charset="-128"/>
                <a:ea typeface="Meiryo UI" panose="020B0604030504040204" pitchFamily="50" charset="-128"/>
              </a:rPr>
              <a:t>[W]</a:t>
            </a:r>
            <a:r>
              <a:rPr kumimoji="1" lang="ja-JP" altLang="en-US" sz="1100" dirty="0">
                <a:solidFill>
                  <a:schemeClr val="tx1"/>
                </a:solidFill>
                <a:latin typeface="Meiryo UI" panose="020B0604030504040204" pitchFamily="50" charset="-128"/>
                <a:ea typeface="Meiryo UI" panose="020B0604030504040204" pitchFamily="50" charset="-128"/>
              </a:rPr>
              <a:t>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必要に応じて制御手法等にも触れること</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31331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3093335698"/>
              </p:ext>
            </p:extLst>
          </p:nvPr>
        </p:nvGraphicFramePr>
        <p:xfrm>
          <a:off x="326620" y="181759"/>
          <a:ext cx="9360000" cy="65210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9172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latin typeface="Meiryo UI" panose="020B0604030504040204" pitchFamily="50" charset="-128"/>
                          <a:ea typeface="Meiryo UI" panose="020B0604030504040204" pitchFamily="50" charset="-128"/>
                        </a:rPr>
                        <a:t>４．光環境・視環境</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6</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3" name="正方形/長方形 2">
            <a:extLst>
              <a:ext uri="{FF2B5EF4-FFF2-40B4-BE49-F238E27FC236}">
                <a16:creationId xmlns:a16="http://schemas.microsoft.com/office/drawing/2014/main" id="{777F937B-4084-4193-99D3-9F78D5EC35DE}"/>
              </a:ext>
            </a:extLst>
          </p:cNvPr>
          <p:cNvSpPr/>
          <p:nvPr/>
        </p:nvSpPr>
        <p:spPr>
          <a:xfrm>
            <a:off x="273000" y="181759"/>
            <a:ext cx="9360000" cy="5795295"/>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輝度分布・照度分布・グレアなど。</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※JIS</a:t>
            </a:r>
            <a:r>
              <a:rPr kumimoji="1" lang="ja-JP" altLang="en-US" sz="1100" dirty="0">
                <a:solidFill>
                  <a:schemeClr val="tx1"/>
                </a:solidFill>
                <a:latin typeface="Meiryo UI" panose="020B0604030504040204" pitchFamily="50" charset="-128"/>
                <a:ea typeface="Meiryo UI" panose="020B0604030504040204" pitchFamily="50" charset="-128"/>
              </a:rPr>
              <a:t>関連基準</a:t>
            </a: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照明学会基準等を満たしていることが分かる資料、</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あるいは施設の目的に沿った光環境・視環境が実現されていることが分かる輝度分布・照度分布・グレア等の資料</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　</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endParaRPr kumimoji="1" lang="en-US" altLang="ja-JP" sz="11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12963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1394528704"/>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a:t>
                      </a:r>
                      <a:r>
                        <a:rPr kumimoji="1" lang="ja-JP" altLang="en-US" sz="1000" b="0" strike="noStrike" dirty="0">
                          <a:latin typeface="Meiryo UI" panose="020B0604030504040204" pitchFamily="50" charset="-128"/>
                          <a:ea typeface="Meiryo UI" panose="020B0604030504040204" pitchFamily="50" charset="-128"/>
                        </a:rPr>
                        <a:t>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５．特記事項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7</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6" name="正方形/長方形 5">
            <a:extLst>
              <a:ext uri="{FF2B5EF4-FFF2-40B4-BE49-F238E27FC236}">
                <a16:creationId xmlns:a16="http://schemas.microsoft.com/office/drawing/2014/main" id="{FCE87D23-9934-497D-B9F9-1C37F395B648}"/>
              </a:ext>
            </a:extLst>
          </p:cNvPr>
          <p:cNvSpPr/>
          <p:nvPr/>
        </p:nvSpPr>
        <p:spPr>
          <a:xfrm>
            <a:off x="326620" y="181759"/>
            <a:ext cx="9360000" cy="5789719"/>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照明施設として、照明技法の新規性・独創性、経済性・省エネルギー性・メンテナンス性、</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環境配慮、地域性などで特筆すべき事項を記入。</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a:t>
            </a:r>
          </a:p>
        </p:txBody>
      </p:sp>
    </p:spTree>
    <p:extLst>
      <p:ext uri="{BB962C8B-B14F-4D97-AF65-F5344CB8AC3E}">
        <p14:creationId xmlns:p14="http://schemas.microsoft.com/office/powerpoint/2010/main" val="265251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A3E197DE-D6A3-492A-8BE0-13CD98DA0B3F}"/>
              </a:ext>
            </a:extLst>
          </p:cNvPr>
          <p:cNvGraphicFramePr>
            <a:graphicFrameLocks noGrp="1"/>
          </p:cNvGraphicFramePr>
          <p:nvPr>
            <p:extLst>
              <p:ext uri="{D42A27DB-BD31-4B8C-83A1-F6EECF244321}">
                <p14:modId xmlns:p14="http://schemas.microsoft.com/office/powerpoint/2010/main" val="4062395425"/>
              </p:ext>
            </p:extLst>
          </p:nvPr>
        </p:nvGraphicFramePr>
        <p:xfrm>
          <a:off x="326620" y="181759"/>
          <a:ext cx="9360000" cy="639984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1602222424"/>
                    </a:ext>
                  </a:extLst>
                </a:gridCol>
                <a:gridCol w="4680000">
                  <a:extLst>
                    <a:ext uri="{9D8B030D-6E8A-4147-A177-3AD203B41FA5}">
                      <a16:colId xmlns:a16="http://schemas.microsoft.com/office/drawing/2014/main" val="1431028173"/>
                    </a:ext>
                  </a:extLst>
                </a:gridCol>
                <a:gridCol w="1080000">
                  <a:extLst>
                    <a:ext uri="{9D8B030D-6E8A-4147-A177-3AD203B41FA5}">
                      <a16:colId xmlns:a16="http://schemas.microsoft.com/office/drawing/2014/main" val="1780673096"/>
                    </a:ext>
                  </a:extLst>
                </a:gridCol>
                <a:gridCol w="1080000">
                  <a:extLst>
                    <a:ext uri="{9D8B030D-6E8A-4147-A177-3AD203B41FA5}">
                      <a16:colId xmlns:a16="http://schemas.microsoft.com/office/drawing/2014/main" val="2620636259"/>
                    </a:ext>
                  </a:extLst>
                </a:gridCol>
              </a:tblGrid>
              <a:tr h="5796000">
                <a:tc gridSpan="4">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701330"/>
                  </a:ext>
                </a:extLst>
              </a:tr>
              <a:tr h="216000">
                <a:tc>
                  <a:txBody>
                    <a:bodyPr/>
                    <a:lstStyle/>
                    <a:p>
                      <a:pPr algn="ctr"/>
                      <a:r>
                        <a:rPr kumimoji="1" lang="ja-JP" altLang="en-US" sz="1000" b="0" dirty="0">
                          <a:latin typeface="Meiryo UI" panose="020B0604030504040204" pitchFamily="50" charset="-128"/>
                          <a:ea typeface="Meiryo UI" panose="020B0604030504040204" pitchFamily="50" charset="-128"/>
                        </a:rPr>
                        <a:t>資料名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施設名</a:t>
                      </a:r>
                      <a:endParaRPr kumimoji="1" lang="ja-JP" altLang="en-US" sz="1000" b="0" strike="sngStrike" dirty="0">
                        <a:solidFill>
                          <a:srgbClr val="FF0000"/>
                        </a:solidFill>
                        <a:highlight>
                          <a:srgbClr val="FFFF00"/>
                        </a:highlight>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通し番号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latin typeface="Meiryo UI" panose="020B0604030504040204" pitchFamily="50" charset="-128"/>
                          <a:ea typeface="Meiryo UI" panose="020B0604030504040204" pitchFamily="50" charset="-128"/>
                        </a:rPr>
                        <a:t>学会使用欄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79483391"/>
                  </a:ext>
                </a:extLst>
              </a:tr>
              <a:tr h="360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５．特記事項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b="0" dirty="0">
                          <a:latin typeface="Meiryo UI" panose="020B0604030504040204" pitchFamily="50" charset="-128"/>
                          <a:ea typeface="Meiryo UI" panose="020B0604030504040204" pitchFamily="50" charset="-128"/>
                        </a:rPr>
                        <a:t>8</a:t>
                      </a: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000" b="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91621843"/>
                  </a:ext>
                </a:extLst>
              </a:tr>
            </a:tbl>
          </a:graphicData>
        </a:graphic>
      </p:graphicFrame>
      <p:sp>
        <p:nvSpPr>
          <p:cNvPr id="6" name="正方形/長方形 5">
            <a:extLst>
              <a:ext uri="{FF2B5EF4-FFF2-40B4-BE49-F238E27FC236}">
                <a16:creationId xmlns:a16="http://schemas.microsoft.com/office/drawing/2014/main" id="{FCE87D23-9934-497D-B9F9-1C37F395B648}"/>
              </a:ext>
            </a:extLst>
          </p:cNvPr>
          <p:cNvSpPr/>
          <p:nvPr/>
        </p:nvSpPr>
        <p:spPr>
          <a:xfrm>
            <a:off x="326620" y="181759"/>
            <a:ext cx="9360000" cy="5761841"/>
          </a:xfrm>
          <a:prstGeom prst="rect">
            <a:avLst/>
          </a:prstGeom>
          <a:gradFill>
            <a:gsLst>
              <a:gs pos="50000">
                <a:srgbClr val="E0E1E3"/>
              </a:gs>
              <a:gs pos="0">
                <a:schemeClr val="accent1">
                  <a:lumMod val="5000"/>
                  <a:lumOff val="95000"/>
                </a:schemeClr>
              </a:gs>
              <a:gs pos="100000">
                <a:schemeClr val="accent3">
                  <a:lumMod val="60000"/>
                  <a:lumOff val="40000"/>
                </a:schemeClr>
              </a:gs>
            </a:gsLst>
            <a:lin ang="5400000" scaled="1"/>
          </a:gra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照明施設として、照明技法の新規性・独創性、経済性・省エネルギー性・メンテナンス性、</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環境配慮、地域性などで特筆すべき事項を記入。</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図・表・写真を用いて説明しても良い。</a:t>
            </a:r>
          </a:p>
        </p:txBody>
      </p:sp>
    </p:spTree>
    <p:extLst>
      <p:ext uri="{BB962C8B-B14F-4D97-AF65-F5344CB8AC3E}">
        <p14:creationId xmlns:p14="http://schemas.microsoft.com/office/powerpoint/2010/main" val="11845652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657B9C205130E64AABF7DF4B5F81B906" ma:contentTypeVersion="13" ma:contentTypeDescription="新しいドキュメントを作成します。" ma:contentTypeScope="" ma:versionID="fc77093372c91a39cb39450f20b441ac">
  <xsd:schema xmlns:xsd="http://www.w3.org/2001/XMLSchema" xmlns:xs="http://www.w3.org/2001/XMLSchema" xmlns:p="http://schemas.microsoft.com/office/2006/metadata/properties" xmlns:ns3="0f301126-5535-4637-9448-afed3a94eb30" targetNamespace="http://schemas.microsoft.com/office/2006/metadata/properties" ma:root="true" ma:fieldsID="68365792555aecf0dadcb62015f02f9d" ns3:_="">
    <xsd:import namespace="0f301126-5535-4637-9448-afed3a94eb3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MediaServiceOCR"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301126-5535-4637-9448-afed3a94eb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38646C-BBDE-443E-A6B4-423E796C1F70}">
  <ds:schemaRefs>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http://schemas.microsoft.com/office/infopath/2007/PartnerControls"/>
    <ds:schemaRef ds:uri="http://purl.org/dc/dcmitype/"/>
    <ds:schemaRef ds:uri="http://schemas.openxmlformats.org/package/2006/metadata/core-properties"/>
    <ds:schemaRef ds:uri="0f301126-5535-4637-9448-afed3a94eb30"/>
  </ds:schemaRefs>
</ds:datastoreItem>
</file>

<file path=customXml/itemProps2.xml><?xml version="1.0" encoding="utf-8"?>
<ds:datastoreItem xmlns:ds="http://schemas.openxmlformats.org/officeDocument/2006/customXml" ds:itemID="{AAAD074A-A3C2-4EC9-A3CD-F5F7DF49C7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301126-5535-4637-9448-afed3a94eb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C2520B-122A-416A-9215-2BFF0D5B99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1299</TotalTime>
  <Words>936</Words>
  <Application>Microsoft Office PowerPoint</Application>
  <PresentationFormat>A4 210 x 297 mm</PresentationFormat>
  <Paragraphs>122</Paragraphs>
  <Slides>9</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Kit.</dc:creator>
  <cp:lastModifiedBy>池田　節子</cp:lastModifiedBy>
  <cp:revision>86</cp:revision>
  <cp:lastPrinted>2024-05-30T01:45:12Z</cp:lastPrinted>
  <dcterms:created xsi:type="dcterms:W3CDTF">2021-08-08T02:50:34Z</dcterms:created>
  <dcterms:modified xsi:type="dcterms:W3CDTF">2024-09-20T04:43:30Z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0x010100657B9C205130E64AABF7DF4B5F81B906</vt:lpwstr>
  </property>
</Properties>
</file>