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65" r:id="rId5"/>
    <p:sldId id="267" r:id="rId6"/>
    <p:sldId id="268" r:id="rId7"/>
    <p:sldId id="269" r:id="rId8"/>
    <p:sldId id="260" r:id="rId9"/>
    <p:sldId id="261" r:id="rId10"/>
    <p:sldId id="263" r:id="rId11"/>
    <p:sldId id="270" r:id="rId12"/>
    <p:sldId id="271" r:id="rId13"/>
    <p:sldId id="272" r:id="rId14"/>
  </p:sldIdLst>
  <p:sldSz cx="9906000" cy="6858000" type="A4"/>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44" autoAdjust="0"/>
    <p:restoredTop sz="94660"/>
  </p:normalViewPr>
  <p:slideViewPr>
    <p:cSldViewPr snapToGrid="0">
      <p:cViewPr varScale="1">
        <p:scale>
          <a:sx n="108" d="100"/>
          <a:sy n="108" d="100"/>
        </p:scale>
        <p:origin x="189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八田章光" userId="0111944b-8cd1-4fad-abf4-f3ae740398ce" providerId="ADAL" clId="{AE42EDB9-A42C-4C19-B825-9AF65CFADE66}"/>
    <pc:docChg chg="modSld">
      <pc:chgData name="八田章光" userId="0111944b-8cd1-4fad-abf4-f3ae740398ce" providerId="ADAL" clId="{AE42EDB9-A42C-4C19-B825-9AF65CFADE66}" dt="2023-09-01T12:58:29.085" v="5" actId="13926"/>
      <pc:docMkLst>
        <pc:docMk/>
      </pc:docMkLst>
      <pc:sldChg chg="modSp">
        <pc:chgData name="八田章光" userId="0111944b-8cd1-4fad-abf4-f3ae740398ce" providerId="ADAL" clId="{AE42EDB9-A42C-4C19-B825-9AF65CFADE66}" dt="2023-09-01T12:58:06.333" v="1" actId="13926"/>
        <pc:sldMkLst>
          <pc:docMk/>
          <pc:sldMk cId="2646777112" sldId="267"/>
        </pc:sldMkLst>
        <pc:spChg chg="mod">
          <ac:chgData name="八田章光" userId="0111944b-8cd1-4fad-abf4-f3ae740398ce" providerId="ADAL" clId="{AE42EDB9-A42C-4C19-B825-9AF65CFADE66}" dt="2023-09-01T12:58:06.333" v="1" actId="13926"/>
          <ac:spMkLst>
            <pc:docMk/>
            <pc:sldMk cId="2646777112" sldId="267"/>
            <ac:spMk id="3" creationId="{79BADFE9-F2FE-4882-A912-FCAD664C32EE}"/>
          </ac:spMkLst>
        </pc:spChg>
      </pc:sldChg>
      <pc:sldChg chg="modSp">
        <pc:chgData name="八田章光" userId="0111944b-8cd1-4fad-abf4-f3ae740398ce" providerId="ADAL" clId="{AE42EDB9-A42C-4C19-B825-9AF65CFADE66}" dt="2023-09-01T12:58:18.122" v="3" actId="13926"/>
        <pc:sldMkLst>
          <pc:docMk/>
          <pc:sldMk cId="489544058" sldId="268"/>
        </pc:sldMkLst>
        <pc:spChg chg="mod">
          <ac:chgData name="八田章光" userId="0111944b-8cd1-4fad-abf4-f3ae740398ce" providerId="ADAL" clId="{AE42EDB9-A42C-4C19-B825-9AF65CFADE66}" dt="2023-09-01T12:58:18.122" v="3" actId="13926"/>
          <ac:spMkLst>
            <pc:docMk/>
            <pc:sldMk cId="489544058" sldId="268"/>
            <ac:spMk id="3" creationId="{79BADFE9-F2FE-4882-A912-FCAD664C32EE}"/>
          </ac:spMkLst>
        </pc:spChg>
      </pc:sldChg>
      <pc:sldChg chg="modSp">
        <pc:chgData name="八田章光" userId="0111944b-8cd1-4fad-abf4-f3ae740398ce" providerId="ADAL" clId="{AE42EDB9-A42C-4C19-B825-9AF65CFADE66}" dt="2023-09-01T12:58:29.085" v="5" actId="13926"/>
        <pc:sldMkLst>
          <pc:docMk/>
          <pc:sldMk cId="566363221" sldId="269"/>
        </pc:sldMkLst>
        <pc:spChg chg="mod">
          <ac:chgData name="八田章光" userId="0111944b-8cd1-4fad-abf4-f3ae740398ce" providerId="ADAL" clId="{AE42EDB9-A42C-4C19-B825-9AF65CFADE66}" dt="2023-09-01T12:58:29.085" v="5" actId="13926"/>
          <ac:spMkLst>
            <pc:docMk/>
            <pc:sldMk cId="566363221" sldId="269"/>
            <ac:spMk id="3" creationId="{79BADFE9-F2FE-4882-A912-FCAD664C32E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3949D52-46F2-4BA3-A096-E294205298FE}" type="datetimeFigureOut">
              <a:rPr kumimoji="1" lang="ja-JP" altLang="en-US" smtClean="0"/>
              <a:t>2023/9/21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9E9C680-4337-4ED6-8767-5EA73F3AFCD8}" type="slidenum">
              <a:rPr kumimoji="1" lang="ja-JP" altLang="en-US" smtClean="0"/>
              <a:t>‹#›</a:t>
            </a:fld>
            <a:endParaRPr kumimoji="1" lang="ja-JP" altLang="en-US"/>
          </a:p>
        </p:txBody>
      </p:sp>
    </p:spTree>
    <p:extLst>
      <p:ext uri="{BB962C8B-B14F-4D97-AF65-F5344CB8AC3E}">
        <p14:creationId xmlns:p14="http://schemas.microsoft.com/office/powerpoint/2010/main" val="2400108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3949D52-46F2-4BA3-A096-E294205298FE}" type="datetimeFigureOut">
              <a:rPr kumimoji="1" lang="ja-JP" altLang="en-US" smtClean="0"/>
              <a:t>2023/9/21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9E9C680-4337-4ED6-8767-5EA73F3AFCD8}" type="slidenum">
              <a:rPr kumimoji="1" lang="ja-JP" altLang="en-US" smtClean="0"/>
              <a:t>‹#›</a:t>
            </a:fld>
            <a:endParaRPr kumimoji="1" lang="ja-JP" altLang="en-US"/>
          </a:p>
        </p:txBody>
      </p:sp>
    </p:spTree>
    <p:extLst>
      <p:ext uri="{BB962C8B-B14F-4D97-AF65-F5344CB8AC3E}">
        <p14:creationId xmlns:p14="http://schemas.microsoft.com/office/powerpoint/2010/main" val="1868644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3949D52-46F2-4BA3-A096-E294205298FE}" type="datetimeFigureOut">
              <a:rPr kumimoji="1" lang="ja-JP" altLang="en-US" smtClean="0"/>
              <a:t>2023/9/21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9E9C680-4337-4ED6-8767-5EA73F3AFCD8}" type="slidenum">
              <a:rPr kumimoji="1" lang="ja-JP" altLang="en-US" smtClean="0"/>
              <a:t>‹#›</a:t>
            </a:fld>
            <a:endParaRPr kumimoji="1" lang="ja-JP" altLang="en-US"/>
          </a:p>
        </p:txBody>
      </p:sp>
    </p:spTree>
    <p:extLst>
      <p:ext uri="{BB962C8B-B14F-4D97-AF65-F5344CB8AC3E}">
        <p14:creationId xmlns:p14="http://schemas.microsoft.com/office/powerpoint/2010/main" val="1577797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3949D52-46F2-4BA3-A096-E294205298FE}" type="datetimeFigureOut">
              <a:rPr kumimoji="1" lang="ja-JP" altLang="en-US" smtClean="0"/>
              <a:t>2023/9/21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9E9C680-4337-4ED6-8767-5EA73F3AFCD8}" type="slidenum">
              <a:rPr kumimoji="1" lang="ja-JP" altLang="en-US" smtClean="0"/>
              <a:t>‹#›</a:t>
            </a:fld>
            <a:endParaRPr kumimoji="1" lang="ja-JP" altLang="en-US"/>
          </a:p>
        </p:txBody>
      </p:sp>
    </p:spTree>
    <p:extLst>
      <p:ext uri="{BB962C8B-B14F-4D97-AF65-F5344CB8AC3E}">
        <p14:creationId xmlns:p14="http://schemas.microsoft.com/office/powerpoint/2010/main" val="2313018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3949D52-46F2-4BA3-A096-E294205298FE}" type="datetimeFigureOut">
              <a:rPr kumimoji="1" lang="ja-JP" altLang="en-US" smtClean="0"/>
              <a:t>2023/9/21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9E9C680-4337-4ED6-8767-5EA73F3AFCD8}" type="slidenum">
              <a:rPr kumimoji="1" lang="ja-JP" altLang="en-US" smtClean="0"/>
              <a:t>‹#›</a:t>
            </a:fld>
            <a:endParaRPr kumimoji="1" lang="ja-JP" altLang="en-US"/>
          </a:p>
        </p:txBody>
      </p:sp>
    </p:spTree>
    <p:extLst>
      <p:ext uri="{BB962C8B-B14F-4D97-AF65-F5344CB8AC3E}">
        <p14:creationId xmlns:p14="http://schemas.microsoft.com/office/powerpoint/2010/main" val="546627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3949D52-46F2-4BA3-A096-E294205298FE}" type="datetimeFigureOut">
              <a:rPr kumimoji="1" lang="ja-JP" altLang="en-US" smtClean="0"/>
              <a:t>2023/9/21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9E9C680-4337-4ED6-8767-5EA73F3AFCD8}" type="slidenum">
              <a:rPr kumimoji="1" lang="ja-JP" altLang="en-US" smtClean="0"/>
              <a:t>‹#›</a:t>
            </a:fld>
            <a:endParaRPr kumimoji="1" lang="ja-JP" altLang="en-US"/>
          </a:p>
        </p:txBody>
      </p:sp>
    </p:spTree>
    <p:extLst>
      <p:ext uri="{BB962C8B-B14F-4D97-AF65-F5344CB8AC3E}">
        <p14:creationId xmlns:p14="http://schemas.microsoft.com/office/powerpoint/2010/main" val="1794836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3949D52-46F2-4BA3-A096-E294205298FE}" type="datetimeFigureOut">
              <a:rPr kumimoji="1" lang="ja-JP" altLang="en-US" smtClean="0"/>
              <a:t>2023/9/21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9E9C680-4337-4ED6-8767-5EA73F3AFCD8}" type="slidenum">
              <a:rPr kumimoji="1" lang="ja-JP" altLang="en-US" smtClean="0"/>
              <a:t>‹#›</a:t>
            </a:fld>
            <a:endParaRPr kumimoji="1" lang="ja-JP" altLang="en-US"/>
          </a:p>
        </p:txBody>
      </p:sp>
    </p:spTree>
    <p:extLst>
      <p:ext uri="{BB962C8B-B14F-4D97-AF65-F5344CB8AC3E}">
        <p14:creationId xmlns:p14="http://schemas.microsoft.com/office/powerpoint/2010/main" val="4083293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3949D52-46F2-4BA3-A096-E294205298FE}" type="datetimeFigureOut">
              <a:rPr kumimoji="1" lang="ja-JP" altLang="en-US" smtClean="0"/>
              <a:t>2023/9/21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9E9C680-4337-4ED6-8767-5EA73F3AFCD8}" type="slidenum">
              <a:rPr kumimoji="1" lang="ja-JP" altLang="en-US" smtClean="0"/>
              <a:t>‹#›</a:t>
            </a:fld>
            <a:endParaRPr kumimoji="1" lang="ja-JP" altLang="en-US"/>
          </a:p>
        </p:txBody>
      </p:sp>
    </p:spTree>
    <p:extLst>
      <p:ext uri="{BB962C8B-B14F-4D97-AF65-F5344CB8AC3E}">
        <p14:creationId xmlns:p14="http://schemas.microsoft.com/office/powerpoint/2010/main" val="3312666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949D52-46F2-4BA3-A096-E294205298FE}" type="datetimeFigureOut">
              <a:rPr kumimoji="1" lang="ja-JP" altLang="en-US" smtClean="0"/>
              <a:t>2023/9/21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9E9C680-4337-4ED6-8767-5EA73F3AFCD8}" type="slidenum">
              <a:rPr kumimoji="1" lang="ja-JP" altLang="en-US" smtClean="0"/>
              <a:t>‹#›</a:t>
            </a:fld>
            <a:endParaRPr kumimoji="1" lang="ja-JP" altLang="en-US"/>
          </a:p>
        </p:txBody>
      </p:sp>
    </p:spTree>
    <p:extLst>
      <p:ext uri="{BB962C8B-B14F-4D97-AF65-F5344CB8AC3E}">
        <p14:creationId xmlns:p14="http://schemas.microsoft.com/office/powerpoint/2010/main" val="2400439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3949D52-46F2-4BA3-A096-E294205298FE}" type="datetimeFigureOut">
              <a:rPr kumimoji="1" lang="ja-JP" altLang="en-US" smtClean="0"/>
              <a:t>2023/9/21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9E9C680-4337-4ED6-8767-5EA73F3AFCD8}" type="slidenum">
              <a:rPr kumimoji="1" lang="ja-JP" altLang="en-US" smtClean="0"/>
              <a:t>‹#›</a:t>
            </a:fld>
            <a:endParaRPr kumimoji="1" lang="ja-JP" altLang="en-US"/>
          </a:p>
        </p:txBody>
      </p:sp>
    </p:spTree>
    <p:extLst>
      <p:ext uri="{BB962C8B-B14F-4D97-AF65-F5344CB8AC3E}">
        <p14:creationId xmlns:p14="http://schemas.microsoft.com/office/powerpoint/2010/main" val="2788156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3949D52-46F2-4BA3-A096-E294205298FE}" type="datetimeFigureOut">
              <a:rPr kumimoji="1" lang="ja-JP" altLang="en-US" smtClean="0"/>
              <a:t>2023/9/21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9E9C680-4337-4ED6-8767-5EA73F3AFCD8}" type="slidenum">
              <a:rPr kumimoji="1" lang="ja-JP" altLang="en-US" smtClean="0"/>
              <a:t>‹#›</a:t>
            </a:fld>
            <a:endParaRPr kumimoji="1" lang="ja-JP" altLang="en-US"/>
          </a:p>
        </p:txBody>
      </p:sp>
    </p:spTree>
    <p:extLst>
      <p:ext uri="{BB962C8B-B14F-4D97-AF65-F5344CB8AC3E}">
        <p14:creationId xmlns:p14="http://schemas.microsoft.com/office/powerpoint/2010/main" val="3459885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949D52-46F2-4BA3-A096-E294205298FE}" type="datetimeFigureOut">
              <a:rPr kumimoji="1" lang="ja-JP" altLang="en-US" smtClean="0"/>
              <a:t>2023/9/21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E9C680-4337-4ED6-8767-5EA73F3AFCD8}" type="slidenum">
              <a:rPr kumimoji="1" lang="ja-JP" altLang="en-US" smtClean="0"/>
              <a:t>‹#›</a:t>
            </a:fld>
            <a:endParaRPr kumimoji="1" lang="ja-JP" altLang="en-US"/>
          </a:p>
        </p:txBody>
      </p:sp>
    </p:spTree>
    <p:extLst>
      <p:ext uri="{BB962C8B-B14F-4D97-AF65-F5344CB8AC3E}">
        <p14:creationId xmlns:p14="http://schemas.microsoft.com/office/powerpoint/2010/main" val="398630264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5">
            <a:extLst>
              <a:ext uri="{FF2B5EF4-FFF2-40B4-BE49-F238E27FC236}">
                <a16:creationId xmlns:a16="http://schemas.microsoft.com/office/drawing/2014/main" id="{A3E197DE-D6A3-492A-8BE0-13CD98DA0B3F}"/>
              </a:ext>
            </a:extLst>
          </p:cNvPr>
          <p:cNvGraphicFramePr>
            <a:graphicFrameLocks noGrp="1"/>
          </p:cNvGraphicFramePr>
          <p:nvPr>
            <p:extLst>
              <p:ext uri="{D42A27DB-BD31-4B8C-83A1-F6EECF244321}">
                <p14:modId xmlns:p14="http://schemas.microsoft.com/office/powerpoint/2010/main" val="2784758268"/>
              </p:ext>
            </p:extLst>
          </p:nvPr>
        </p:nvGraphicFramePr>
        <p:xfrm>
          <a:off x="333988" y="175909"/>
          <a:ext cx="9360000" cy="6403231"/>
        </p:xfrm>
        <a:graphic>
          <a:graphicData uri="http://schemas.openxmlformats.org/drawingml/2006/table">
            <a:tbl>
              <a:tblPr firstRow="1" bandRow="1">
                <a:tableStyleId>{5C22544A-7EE6-4342-B048-85BDC9FD1C3A}</a:tableStyleId>
              </a:tblPr>
              <a:tblGrid>
                <a:gridCol w="2520000">
                  <a:extLst>
                    <a:ext uri="{9D8B030D-6E8A-4147-A177-3AD203B41FA5}">
                      <a16:colId xmlns:a16="http://schemas.microsoft.com/office/drawing/2014/main" val="1602222424"/>
                    </a:ext>
                  </a:extLst>
                </a:gridCol>
                <a:gridCol w="4680000">
                  <a:extLst>
                    <a:ext uri="{9D8B030D-6E8A-4147-A177-3AD203B41FA5}">
                      <a16:colId xmlns:a16="http://schemas.microsoft.com/office/drawing/2014/main" val="1431028173"/>
                    </a:ext>
                  </a:extLst>
                </a:gridCol>
                <a:gridCol w="1080000">
                  <a:extLst>
                    <a:ext uri="{9D8B030D-6E8A-4147-A177-3AD203B41FA5}">
                      <a16:colId xmlns:a16="http://schemas.microsoft.com/office/drawing/2014/main" val="1780673096"/>
                    </a:ext>
                  </a:extLst>
                </a:gridCol>
                <a:gridCol w="1080000">
                  <a:extLst>
                    <a:ext uri="{9D8B030D-6E8A-4147-A177-3AD203B41FA5}">
                      <a16:colId xmlns:a16="http://schemas.microsoft.com/office/drawing/2014/main" val="2620636259"/>
                    </a:ext>
                  </a:extLst>
                </a:gridCol>
              </a:tblGrid>
              <a:tr h="5799391">
                <a:tc gridSpan="4">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73701330"/>
                  </a:ext>
                </a:extLst>
              </a:tr>
              <a:tr h="216000">
                <a:tc>
                  <a:txBody>
                    <a:bodyPr/>
                    <a:lstStyle/>
                    <a:p>
                      <a:pPr algn="ctr"/>
                      <a:r>
                        <a:rPr kumimoji="1" lang="ja-JP" altLang="en-US" sz="1000" b="0" dirty="0">
                          <a:latin typeface="Meiryo UI" panose="020B0604030504040204" pitchFamily="50" charset="-128"/>
                          <a:ea typeface="Meiryo UI" panose="020B0604030504040204" pitchFamily="50" charset="-128"/>
                        </a:rPr>
                        <a:t>資料名</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b="0" dirty="0">
                          <a:latin typeface="Meiryo UI" panose="020B0604030504040204" pitchFamily="50" charset="-128"/>
                          <a:ea typeface="Meiryo UI" panose="020B0604030504040204" pitchFamily="50" charset="-128"/>
                        </a:rPr>
                        <a:t>施設名</a:t>
                      </a:r>
                      <a:endParaRPr kumimoji="1" lang="ja-JP" altLang="en-US" sz="1000" b="0" strike="sngStrike"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b="0" dirty="0">
                          <a:latin typeface="Meiryo UI" panose="020B0604030504040204" pitchFamily="50" charset="-128"/>
                          <a:ea typeface="Meiryo UI" panose="020B0604030504040204" pitchFamily="50" charset="-128"/>
                        </a:rPr>
                        <a:t>通し番号</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b="0">
                          <a:latin typeface="Meiryo UI" panose="020B0604030504040204" pitchFamily="50" charset="-128"/>
                          <a:ea typeface="Meiryo UI" panose="020B0604030504040204" pitchFamily="50" charset="-128"/>
                        </a:rPr>
                        <a:t>学会使用欄</a:t>
                      </a: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79483391"/>
                  </a:ext>
                </a:extLst>
              </a:tr>
              <a:tr h="360000">
                <a:tc>
                  <a:txBody>
                    <a:bodyPr/>
                    <a:lstStyle/>
                    <a:p>
                      <a:pPr algn="ctr"/>
                      <a:r>
                        <a:rPr kumimoji="1" lang="en-US" altLang="ja-JP" sz="1000" b="0" dirty="0">
                          <a:latin typeface="Meiryo UI" panose="020B0604030504040204" pitchFamily="50" charset="-128"/>
                          <a:ea typeface="Meiryo UI" panose="020B0604030504040204" pitchFamily="50" charset="-128"/>
                        </a:rPr>
                        <a:t>1.</a:t>
                      </a:r>
                      <a:r>
                        <a:rPr kumimoji="1" lang="ja-JP" altLang="en-US" sz="1000" b="0" dirty="0">
                          <a:latin typeface="Meiryo UI" panose="020B0604030504040204" pitchFamily="50" charset="-128"/>
                          <a:ea typeface="Meiryo UI" panose="020B0604030504040204" pitchFamily="50" charset="-128"/>
                        </a:rPr>
                        <a:t>施設概要</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dirty="0">
                          <a:latin typeface="Meiryo UI" panose="020B0604030504040204" pitchFamily="50" charset="-128"/>
                          <a:ea typeface="Meiryo UI" panose="020B0604030504040204" pitchFamily="50" charset="-128"/>
                        </a:rPr>
                        <a:t>1/10</a:t>
                      </a: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91621843"/>
                  </a:ext>
                </a:extLst>
              </a:tr>
            </a:tbl>
          </a:graphicData>
        </a:graphic>
      </p:graphicFrame>
      <p:graphicFrame>
        <p:nvGraphicFramePr>
          <p:cNvPr id="2" name="表 1">
            <a:extLst>
              <a:ext uri="{FF2B5EF4-FFF2-40B4-BE49-F238E27FC236}">
                <a16:creationId xmlns:a16="http://schemas.microsoft.com/office/drawing/2014/main" id="{5B7620EE-160F-4DFD-A2C1-D49F48C71C50}"/>
              </a:ext>
            </a:extLst>
          </p:cNvPr>
          <p:cNvGraphicFramePr>
            <a:graphicFrameLocks noGrp="1"/>
          </p:cNvGraphicFramePr>
          <p:nvPr>
            <p:extLst>
              <p:ext uri="{D42A27DB-BD31-4B8C-83A1-F6EECF244321}">
                <p14:modId xmlns:p14="http://schemas.microsoft.com/office/powerpoint/2010/main" val="1539998111"/>
              </p:ext>
            </p:extLst>
          </p:nvPr>
        </p:nvGraphicFramePr>
        <p:xfrm>
          <a:off x="333988" y="595558"/>
          <a:ext cx="9358274" cy="5220000"/>
        </p:xfrm>
        <a:graphic>
          <a:graphicData uri="http://schemas.openxmlformats.org/drawingml/2006/table">
            <a:tbl>
              <a:tblPr>
                <a:tableStyleId>{5C22544A-7EE6-4342-B048-85BDC9FD1C3A}</a:tableStyleId>
              </a:tblPr>
              <a:tblGrid>
                <a:gridCol w="527056">
                  <a:extLst>
                    <a:ext uri="{9D8B030D-6E8A-4147-A177-3AD203B41FA5}">
                      <a16:colId xmlns:a16="http://schemas.microsoft.com/office/drawing/2014/main" val="4117171891"/>
                    </a:ext>
                  </a:extLst>
                </a:gridCol>
                <a:gridCol w="1980000">
                  <a:extLst>
                    <a:ext uri="{9D8B030D-6E8A-4147-A177-3AD203B41FA5}">
                      <a16:colId xmlns:a16="http://schemas.microsoft.com/office/drawing/2014/main" val="3958214254"/>
                    </a:ext>
                  </a:extLst>
                </a:gridCol>
                <a:gridCol w="3276000">
                  <a:extLst>
                    <a:ext uri="{9D8B030D-6E8A-4147-A177-3AD203B41FA5}">
                      <a16:colId xmlns:a16="http://schemas.microsoft.com/office/drawing/2014/main" val="1667005158"/>
                    </a:ext>
                  </a:extLst>
                </a:gridCol>
                <a:gridCol w="3575218">
                  <a:extLst>
                    <a:ext uri="{9D8B030D-6E8A-4147-A177-3AD203B41FA5}">
                      <a16:colId xmlns:a16="http://schemas.microsoft.com/office/drawing/2014/main" val="33573152"/>
                    </a:ext>
                  </a:extLst>
                </a:gridCol>
              </a:tblGrid>
              <a:tr h="360000">
                <a:tc rowSpan="2">
                  <a:txBody>
                    <a:bodyPr/>
                    <a:lstStyle/>
                    <a:p>
                      <a:pPr algn="ctr"/>
                      <a:r>
                        <a:rPr lang="ja-JP" sz="1000" dirty="0">
                          <a:effectLst/>
                          <a:latin typeface="Meiryo UI" panose="020B0604030504040204" pitchFamily="50" charset="-128"/>
                          <a:ea typeface="Meiryo UI" panose="020B0604030504040204" pitchFamily="50" charset="-128"/>
                        </a:rPr>
                        <a:t>施設名</a:t>
                      </a:r>
                      <a:endParaRPr lang="ja-JP" sz="10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r>
                        <a:rPr lang="ja-JP" sz="900" dirty="0">
                          <a:effectLst/>
                          <a:latin typeface="Meiryo UI" panose="020B0604030504040204" pitchFamily="50" charset="-128"/>
                          <a:ea typeface="Meiryo UI" panose="020B0604030504040204" pitchFamily="50" charset="-128"/>
                        </a:rPr>
                        <a:t>（正式名称）</a:t>
                      </a:r>
                    </a:p>
                  </a:txBody>
                  <a:tcPr marL="62865" marR="6286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000" dirty="0">
                          <a:effectLst/>
                          <a:latin typeface="Meiryo UI" panose="020B0604030504040204" pitchFamily="50" charset="-128"/>
                          <a:ea typeface="Meiryo UI" panose="020B0604030504040204" pitchFamily="50" charset="-128"/>
                        </a:rPr>
                        <a:t> </a:t>
                      </a:r>
                      <a:r>
                        <a:rPr lang="en-US" altLang="ja-JP" sz="1000" dirty="0">
                          <a:effectLst/>
                          <a:latin typeface="Meiryo UI" panose="020B0604030504040204" pitchFamily="50" charset="-128"/>
                          <a:ea typeface="Meiryo UI" panose="020B0604030504040204" pitchFamily="50" charset="-128"/>
                        </a:rPr>
                        <a:t>30</a:t>
                      </a:r>
                      <a:r>
                        <a:rPr lang="ja-JP" altLang="ja-JP" sz="1000" dirty="0">
                          <a:effectLst/>
                          <a:latin typeface="Meiryo UI" panose="020B0604030504040204" pitchFamily="50" charset="-128"/>
                          <a:ea typeface="Meiryo UI" panose="020B0604030504040204" pitchFamily="50" charset="-128"/>
                        </a:rPr>
                        <a:t>文字以内</a:t>
                      </a:r>
                      <a:endParaRPr lang="ja-JP" altLang="ja-JP" sz="10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3098583232"/>
                  </a:ext>
                </a:extLst>
              </a:tr>
              <a:tr h="360000">
                <a:tc vMerge="1">
                  <a:txBody>
                    <a:bodyPr/>
                    <a:lstStyle/>
                    <a:p>
                      <a:pPr algn="ctr"/>
                      <a:endParaRPr lang="ja-JP" sz="10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r>
                        <a:rPr lang="ja-JP" sz="900" dirty="0">
                          <a:effectLst/>
                          <a:latin typeface="Meiryo UI" panose="020B0604030504040204" pitchFamily="50" charset="-128"/>
                          <a:ea typeface="Meiryo UI" panose="020B0604030504040204" pitchFamily="50" charset="-128"/>
                        </a:rPr>
                        <a:t>（よみがな）</a:t>
                      </a:r>
                      <a:endParaRPr lang="ja-JP" sz="9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just"/>
                      <a:r>
                        <a:rPr lang="en-US" sz="1000" dirty="0">
                          <a:effectLst/>
                          <a:latin typeface="Meiryo UI" panose="020B0604030504040204" pitchFamily="50" charset="-128"/>
                          <a:ea typeface="Meiryo UI" panose="020B0604030504040204" pitchFamily="50" charset="-128"/>
                        </a:rPr>
                        <a:t> </a:t>
                      </a:r>
                      <a:endParaRPr lang="ja-JP" sz="10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679000413"/>
                  </a:ext>
                </a:extLst>
              </a:tr>
              <a:tr h="360000">
                <a:tc rowSpan="2">
                  <a:txBody>
                    <a:bodyPr/>
                    <a:lstStyle/>
                    <a:p>
                      <a:pPr algn="ctr"/>
                      <a:r>
                        <a:rPr lang="ja-JP" sz="1000" dirty="0">
                          <a:effectLst/>
                          <a:latin typeface="Meiryo UI" panose="020B0604030504040204" pitchFamily="50" charset="-128"/>
                          <a:ea typeface="Meiryo UI" panose="020B0604030504040204" pitchFamily="50" charset="-128"/>
                        </a:rPr>
                        <a:t>施設場所</a:t>
                      </a:r>
                      <a:endParaRPr lang="ja-JP" sz="10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r>
                        <a:rPr lang="ja-JP" sz="900" dirty="0">
                          <a:effectLst/>
                          <a:latin typeface="Meiryo UI" panose="020B0604030504040204" pitchFamily="50" charset="-128"/>
                          <a:ea typeface="Meiryo UI" panose="020B0604030504040204" pitchFamily="50" charset="-128"/>
                        </a:rPr>
                        <a:t>（都道府県）</a:t>
                      </a:r>
                      <a:endParaRPr lang="ja-JP" sz="9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just"/>
                      <a:r>
                        <a:rPr lang="en-US" sz="1000" dirty="0">
                          <a:effectLst/>
                          <a:latin typeface="Meiryo UI" panose="020B0604030504040204" pitchFamily="50" charset="-128"/>
                          <a:ea typeface="Meiryo UI" panose="020B0604030504040204" pitchFamily="50" charset="-128"/>
                        </a:rPr>
                        <a:t> </a:t>
                      </a:r>
                      <a:endParaRPr lang="ja-JP" sz="10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2826692805"/>
                  </a:ext>
                </a:extLst>
              </a:tr>
              <a:tr h="360000">
                <a:tc vMerge="1">
                  <a:txBody>
                    <a:bodyPr/>
                    <a:lstStyle/>
                    <a:p>
                      <a:endParaRPr kumimoji="1" lang="ja-JP" altLang="en-US"/>
                    </a:p>
                  </a:txBody>
                  <a:tcPr/>
                </a:tc>
                <a:tc>
                  <a:txBody>
                    <a:bodyPr/>
                    <a:lstStyle/>
                    <a:p>
                      <a:pPr indent="10795" algn="just"/>
                      <a:r>
                        <a:rPr lang="ja-JP" sz="900" dirty="0">
                          <a:effectLst/>
                          <a:latin typeface="Meiryo UI" panose="020B0604030504040204" pitchFamily="50" charset="-128"/>
                          <a:ea typeface="Meiryo UI" panose="020B0604030504040204" pitchFamily="50" charset="-128"/>
                        </a:rPr>
                        <a:t>（市町村）</a:t>
                      </a:r>
                      <a:endParaRPr lang="ja-JP" sz="9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indent="10795" algn="just"/>
                      <a:r>
                        <a:rPr lang="en-US" sz="1000" dirty="0">
                          <a:effectLst/>
                          <a:latin typeface="Meiryo UI" panose="020B0604030504040204" pitchFamily="50" charset="-128"/>
                          <a:ea typeface="Meiryo UI" panose="020B0604030504040204" pitchFamily="50" charset="-128"/>
                        </a:rPr>
                        <a:t> </a:t>
                      </a:r>
                      <a:endParaRPr lang="ja-JP" sz="10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2136946671"/>
                  </a:ext>
                </a:extLst>
              </a:tr>
              <a:tr h="2700000">
                <a:tc rowSpan="4">
                  <a:txBody>
                    <a:bodyPr/>
                    <a:lstStyle/>
                    <a:p>
                      <a:pPr algn="ctr"/>
                      <a:r>
                        <a:rPr lang="ja-JP" sz="1000" dirty="0">
                          <a:effectLst/>
                          <a:latin typeface="Meiryo UI" panose="020B0604030504040204" pitchFamily="50" charset="-128"/>
                          <a:ea typeface="Meiryo UI" panose="020B0604030504040204" pitchFamily="50" charset="-128"/>
                        </a:rPr>
                        <a:t>施設の概要</a:t>
                      </a:r>
                      <a:endParaRPr lang="ja-JP" sz="10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r>
                        <a:rPr lang="ja-JP" sz="900" dirty="0">
                          <a:effectLst/>
                          <a:latin typeface="Meiryo UI" panose="020B0604030504040204" pitchFamily="50" charset="-128"/>
                          <a:ea typeface="Meiryo UI" panose="020B0604030504040204" pitchFamily="50" charset="-128"/>
                        </a:rPr>
                        <a:t>施設の</a:t>
                      </a:r>
                      <a:r>
                        <a:rPr lang="ja-JP" altLang="en-US" sz="900" dirty="0">
                          <a:effectLst/>
                          <a:latin typeface="Meiryo UI" panose="020B0604030504040204" pitchFamily="50" charset="-128"/>
                          <a:ea typeface="Meiryo UI" panose="020B0604030504040204" pitchFamily="50" charset="-128"/>
                        </a:rPr>
                        <a:t>概要</a:t>
                      </a:r>
                      <a:endParaRPr lang="ja-JP" sz="9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000" dirty="0">
                          <a:effectLst/>
                          <a:latin typeface="Meiryo UI" panose="020B0604030504040204" pitchFamily="50" charset="-128"/>
                          <a:ea typeface="Meiryo UI" panose="020B0604030504040204" pitchFamily="50" charset="-128"/>
                        </a:rPr>
                        <a:t>500字以内</a:t>
                      </a:r>
                      <a:endParaRPr lang="ja-JP" sz="10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508826273"/>
                  </a:ext>
                </a:extLst>
              </a:tr>
              <a:tr h="360000">
                <a:tc vMerge="1">
                  <a:txBody>
                    <a:bodyPr/>
                    <a:lstStyle/>
                    <a:p>
                      <a:endParaRPr kumimoji="1" lang="ja-JP" altLang="en-US"/>
                    </a:p>
                  </a:txBody>
                  <a:tcPr/>
                </a:tc>
                <a:tc>
                  <a:txBody>
                    <a:bodyPr/>
                    <a:lstStyle/>
                    <a:p>
                      <a:pPr algn="just"/>
                      <a:r>
                        <a:rPr lang="ja-JP" altLang="en-US" sz="900" dirty="0">
                          <a:effectLst/>
                          <a:latin typeface="Meiryo UI" panose="020B0604030504040204" pitchFamily="50" charset="-128"/>
                          <a:ea typeface="Meiryo UI" panose="020B0604030504040204" pitchFamily="50" charset="-128"/>
                          <a:cs typeface="Times New Roman" panose="02020603050405020304" pitchFamily="18" charset="0"/>
                        </a:rPr>
                        <a:t>規模</a:t>
                      </a:r>
                      <a:endParaRPr lang="ja-JP" sz="9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just"/>
                      <a:r>
                        <a:rPr lang="ja-JP" altLang="en-US" sz="1000" dirty="0">
                          <a:effectLst/>
                          <a:latin typeface="Meiryo UI" panose="020B0604030504040204" pitchFamily="50" charset="-128"/>
                          <a:ea typeface="Meiryo UI" panose="020B0604030504040204" pitchFamily="50" charset="-128"/>
                          <a:cs typeface="Times New Roman" panose="02020603050405020304" pitchFamily="18" charset="0"/>
                        </a:rPr>
                        <a:t>例：地上</a:t>
                      </a:r>
                      <a:r>
                        <a:rPr lang="en-US" altLang="ja-JP" sz="1000" dirty="0">
                          <a:effectLst/>
                          <a:latin typeface="Meiryo UI" panose="020B0604030504040204" pitchFamily="50" charset="-128"/>
                          <a:ea typeface="Meiryo UI" panose="020B0604030504040204" pitchFamily="50" charset="-128"/>
                          <a:cs typeface="Times New Roman" panose="02020603050405020304" pitchFamily="18" charset="0"/>
                        </a:rPr>
                        <a:t>2</a:t>
                      </a:r>
                      <a:r>
                        <a:rPr lang="ja-JP" altLang="en-US" sz="1000" dirty="0">
                          <a:effectLst/>
                          <a:latin typeface="Meiryo UI" panose="020B0604030504040204" pitchFamily="50" charset="-128"/>
                          <a:ea typeface="Meiryo UI" panose="020B0604030504040204" pitchFamily="50" charset="-128"/>
                          <a:cs typeface="Times New Roman" panose="02020603050405020304" pitchFamily="18" charset="0"/>
                        </a:rPr>
                        <a:t>階、地下</a:t>
                      </a:r>
                      <a:r>
                        <a:rPr lang="en-US" altLang="ja-JP" sz="1000" dirty="0">
                          <a:effectLst/>
                          <a:latin typeface="Meiryo UI" panose="020B0604030504040204" pitchFamily="50" charset="-128"/>
                          <a:ea typeface="Meiryo UI" panose="020B0604030504040204" pitchFamily="50" charset="-128"/>
                          <a:cs typeface="Times New Roman" panose="02020603050405020304" pitchFamily="18" charset="0"/>
                        </a:rPr>
                        <a:t>1</a:t>
                      </a:r>
                      <a:r>
                        <a:rPr lang="ja-JP" altLang="en-US" sz="1000" dirty="0">
                          <a:effectLst/>
                          <a:latin typeface="Meiryo UI" panose="020B0604030504040204" pitchFamily="50" charset="-128"/>
                          <a:ea typeface="Meiryo UI" panose="020B0604030504040204" pitchFamily="50" charset="-128"/>
                          <a:cs typeface="Times New Roman" panose="02020603050405020304" pitchFamily="18" charset="0"/>
                        </a:rPr>
                        <a:t>階、木造、</a:t>
                      </a:r>
                      <a:r>
                        <a:rPr lang="en-US" altLang="ja-JP" sz="1000" dirty="0">
                          <a:effectLst/>
                          <a:latin typeface="Meiryo UI" panose="020B0604030504040204" pitchFamily="50" charset="-128"/>
                          <a:ea typeface="Meiryo UI" panose="020B0604030504040204" pitchFamily="50" charset="-128"/>
                          <a:cs typeface="Times New Roman" panose="02020603050405020304" pitchFamily="18" charset="0"/>
                        </a:rPr>
                        <a:t>RC</a:t>
                      </a:r>
                      <a:r>
                        <a:rPr lang="ja-JP" altLang="en-US" sz="1000" dirty="0">
                          <a:effectLst/>
                          <a:latin typeface="Meiryo UI" panose="020B0604030504040204" pitchFamily="50" charset="-128"/>
                          <a:ea typeface="Meiryo UI" panose="020B0604030504040204" pitchFamily="50" charset="-128"/>
                          <a:cs typeface="Times New Roman" panose="02020603050405020304" pitchFamily="18" charset="0"/>
                        </a:rPr>
                        <a:t>造、鉄骨造、建築面積：</a:t>
                      </a:r>
                      <a:r>
                        <a:rPr lang="en-US" altLang="ja-JP" sz="1000" dirty="0">
                          <a:effectLst/>
                          <a:latin typeface="Meiryo UI" panose="020B0604030504040204" pitchFamily="50" charset="-128"/>
                          <a:ea typeface="Meiryo UI" panose="020B0604030504040204" pitchFamily="50" charset="-128"/>
                          <a:cs typeface="Times New Roman" panose="02020603050405020304" pitchFamily="18" charset="0"/>
                        </a:rPr>
                        <a:t>3,179.79㎡</a:t>
                      </a:r>
                      <a:r>
                        <a:rPr lang="ja-JP" altLang="en-US" sz="1000" dirty="0">
                          <a:effectLst/>
                          <a:latin typeface="Meiryo UI" panose="020B0604030504040204" pitchFamily="50" charset="-128"/>
                          <a:ea typeface="Meiryo UI" panose="020B0604030504040204" pitchFamily="50" charset="-128"/>
                          <a:cs typeface="Times New Roman" panose="02020603050405020304" pitchFamily="18" charset="0"/>
                        </a:rPr>
                        <a:t>、延床面積：</a:t>
                      </a:r>
                      <a:r>
                        <a:rPr lang="en-US" altLang="ja-JP" sz="1000" dirty="0">
                          <a:effectLst/>
                          <a:latin typeface="Meiryo UI" panose="020B0604030504040204" pitchFamily="50" charset="-128"/>
                          <a:ea typeface="Meiryo UI" panose="020B0604030504040204" pitchFamily="50" charset="-128"/>
                          <a:cs typeface="Times New Roman" panose="02020603050405020304" pitchFamily="18" charset="0"/>
                        </a:rPr>
                        <a:t>3,426.30㎡</a:t>
                      </a:r>
                      <a:endParaRPr lang="ja-JP" sz="10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3729143540"/>
                  </a:ext>
                </a:extLst>
              </a:tr>
              <a:tr h="360000">
                <a:tc vMerge="1">
                  <a:txBody>
                    <a:bodyPr/>
                    <a:lstStyle/>
                    <a:p>
                      <a:endParaRPr kumimoji="1" lang="ja-JP" altLang="en-US"/>
                    </a:p>
                  </a:txBody>
                  <a:tcPr/>
                </a:tc>
                <a:tc>
                  <a:txBody>
                    <a:bodyPr/>
                    <a:lstStyle/>
                    <a:p>
                      <a:pPr algn="just"/>
                      <a:r>
                        <a:rPr lang="ja-JP" altLang="en-US" sz="900" dirty="0">
                          <a:effectLst/>
                          <a:latin typeface="Meiryo UI" panose="020B0604030504040204" pitchFamily="50" charset="-128"/>
                          <a:ea typeface="Meiryo UI" panose="020B0604030504040204" pitchFamily="50" charset="-128"/>
                        </a:rPr>
                        <a:t>用途・完成あるいは</a:t>
                      </a:r>
                      <a:r>
                        <a:rPr lang="ja-JP" altLang="ja-JP" sz="900" dirty="0">
                          <a:effectLst/>
                          <a:latin typeface="Meiryo UI" panose="020B0604030504040204" pitchFamily="50" charset="-128"/>
                          <a:ea typeface="Meiryo UI" panose="020B0604030504040204" pitchFamily="50" charset="-128"/>
                        </a:rPr>
                        <a:t>営業開始</a:t>
                      </a:r>
                      <a:r>
                        <a:rPr lang="ja-JP" altLang="en-US" sz="900" dirty="0">
                          <a:effectLst/>
                          <a:latin typeface="Meiryo UI" panose="020B0604030504040204" pitchFamily="50" charset="-128"/>
                          <a:ea typeface="Meiryo UI" panose="020B0604030504040204" pitchFamily="50" charset="-128"/>
                        </a:rPr>
                        <a:t>年月</a:t>
                      </a:r>
                      <a:endParaRPr lang="ja-JP" sz="9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r>
                        <a:rPr lang="ja-JP" altLang="en-US" sz="1000" dirty="0">
                          <a:effectLst/>
                          <a:latin typeface="Meiryo UI" panose="020B0604030504040204" pitchFamily="50" charset="-128"/>
                          <a:ea typeface="Meiryo UI" panose="020B0604030504040204" pitchFamily="50" charset="-128"/>
                          <a:cs typeface="Times New Roman" panose="02020603050405020304" pitchFamily="18" charset="0"/>
                        </a:rPr>
                        <a:t>用途　　　　</a:t>
                      </a:r>
                      <a:endParaRPr lang="ja-JP" sz="10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dirty="0">
                          <a:effectLst/>
                          <a:latin typeface="Meiryo UI" panose="020B0604030504040204" pitchFamily="50" charset="-128"/>
                          <a:ea typeface="Meiryo UI" panose="020B0604030504040204" pitchFamily="50" charset="-128"/>
                        </a:rPr>
                        <a:t>　完成あるいは営業開始　　　　</a:t>
                      </a:r>
                      <a:r>
                        <a:rPr lang="ja-JP" altLang="ja-JP" sz="1000" dirty="0">
                          <a:effectLst/>
                          <a:latin typeface="Meiryo UI" panose="020B0604030504040204" pitchFamily="50" charset="-128"/>
                          <a:ea typeface="Meiryo UI" panose="020B0604030504040204" pitchFamily="50" charset="-128"/>
                        </a:rPr>
                        <a:t>　</a:t>
                      </a:r>
                      <a:r>
                        <a:rPr lang="ja-JP" altLang="en-US" sz="1000" dirty="0">
                          <a:effectLst/>
                          <a:latin typeface="Meiryo UI" panose="020B0604030504040204" pitchFamily="50" charset="-128"/>
                          <a:ea typeface="Meiryo UI" panose="020B0604030504040204" pitchFamily="50" charset="-128"/>
                        </a:rPr>
                        <a:t>　　　　　　　　</a:t>
                      </a:r>
                      <a:r>
                        <a:rPr lang="ja-JP" altLang="ja-JP" sz="1000" dirty="0">
                          <a:effectLst/>
                          <a:latin typeface="Meiryo UI" panose="020B0604030504040204" pitchFamily="50" charset="-128"/>
                          <a:ea typeface="Meiryo UI" panose="020B0604030504040204" pitchFamily="50" charset="-128"/>
                        </a:rPr>
                        <a:t>　年</a:t>
                      </a:r>
                      <a:r>
                        <a:rPr lang="en-US" altLang="ja-JP" sz="1000" dirty="0">
                          <a:effectLst/>
                          <a:latin typeface="Meiryo UI" panose="020B0604030504040204" pitchFamily="50" charset="-128"/>
                          <a:ea typeface="Meiryo UI" panose="020B0604030504040204" pitchFamily="50" charset="-128"/>
                        </a:rPr>
                        <a:t> </a:t>
                      </a:r>
                      <a:r>
                        <a:rPr lang="ja-JP" altLang="en-US" sz="1000" dirty="0">
                          <a:effectLst/>
                          <a:latin typeface="Meiryo UI" panose="020B0604030504040204" pitchFamily="50" charset="-128"/>
                          <a:ea typeface="Meiryo UI" panose="020B0604030504040204" pitchFamily="50" charset="-128"/>
                        </a:rPr>
                        <a:t>　　　　</a:t>
                      </a:r>
                      <a:r>
                        <a:rPr lang="en-US" altLang="ja-JP" sz="1000" dirty="0">
                          <a:effectLst/>
                          <a:latin typeface="Meiryo UI" panose="020B0604030504040204" pitchFamily="50" charset="-128"/>
                          <a:ea typeface="Meiryo UI" panose="020B0604030504040204" pitchFamily="50" charset="-128"/>
                        </a:rPr>
                        <a:t> </a:t>
                      </a:r>
                      <a:r>
                        <a:rPr lang="ja-JP" altLang="ja-JP" sz="1000" dirty="0">
                          <a:effectLst/>
                          <a:latin typeface="Meiryo UI" panose="020B0604030504040204" pitchFamily="50" charset="-128"/>
                          <a:ea typeface="Meiryo UI" panose="020B0604030504040204" pitchFamily="50" charset="-128"/>
                        </a:rPr>
                        <a:t>　月</a:t>
                      </a:r>
                      <a:endParaRPr lang="ja-JP" altLang="ja-JP" sz="10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80315512"/>
                  </a:ext>
                </a:extLst>
              </a:tr>
              <a:tr h="360000">
                <a:tc vMerge="1">
                  <a:txBody>
                    <a:bodyPr/>
                    <a:lstStyle/>
                    <a:p>
                      <a:endParaRPr kumimoji="1" lang="ja-JP" altLang="en-US"/>
                    </a:p>
                  </a:txBody>
                  <a:tcPr/>
                </a:tc>
                <a:tc>
                  <a:txBody>
                    <a:bodyPr/>
                    <a:lstStyle/>
                    <a:p>
                      <a:pPr algn="just"/>
                      <a:r>
                        <a:rPr lang="ja-JP" sz="900" dirty="0">
                          <a:effectLst/>
                          <a:latin typeface="Meiryo UI" panose="020B0604030504040204" pitchFamily="50" charset="-128"/>
                          <a:ea typeface="Meiryo UI" panose="020B0604030504040204" pitchFamily="50" charset="-128"/>
                        </a:rPr>
                        <a:t>設置の別</a:t>
                      </a:r>
                    </a:p>
                    <a:p>
                      <a:pPr algn="just"/>
                      <a:r>
                        <a:rPr lang="ja-JP" sz="900" dirty="0">
                          <a:effectLst/>
                          <a:latin typeface="Meiryo UI" panose="020B0604030504040204" pitchFamily="50" charset="-128"/>
                          <a:ea typeface="Meiryo UI" panose="020B0604030504040204" pitchFamily="50" charset="-128"/>
                        </a:rPr>
                        <a:t>※あてはまるものを残して削除</a:t>
                      </a:r>
                      <a:endParaRPr lang="ja-JP" sz="9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just"/>
                      <a:r>
                        <a:rPr lang="ja-JP" sz="1000" dirty="0">
                          <a:effectLst/>
                          <a:latin typeface="Meiryo UI" panose="020B0604030504040204" pitchFamily="50" charset="-128"/>
                          <a:ea typeface="Meiryo UI" panose="020B0604030504040204" pitchFamily="50" charset="-128"/>
                        </a:rPr>
                        <a:t>新設・既設改修・その他（　</a:t>
                      </a:r>
                      <a:r>
                        <a:rPr lang="ja-JP" altLang="en-US" sz="1000" dirty="0">
                          <a:effectLst/>
                          <a:latin typeface="Meiryo UI" panose="020B0604030504040204" pitchFamily="50" charset="-128"/>
                          <a:ea typeface="Meiryo UI" panose="020B0604030504040204" pitchFamily="50" charset="-128"/>
                        </a:rPr>
                        <a:t>　</a:t>
                      </a:r>
                      <a:r>
                        <a:rPr lang="ja-JP" sz="1000" dirty="0">
                          <a:effectLst/>
                          <a:latin typeface="Meiryo UI" panose="020B0604030504040204" pitchFamily="50" charset="-128"/>
                          <a:ea typeface="Meiryo UI" panose="020B0604030504040204" pitchFamily="50" charset="-128"/>
                        </a:rPr>
                        <a:t>　　　　　　　　　）</a:t>
                      </a:r>
                      <a:endParaRPr lang="ja-JP" sz="10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972858005"/>
                  </a:ext>
                </a:extLst>
              </a:tr>
            </a:tbl>
          </a:graphicData>
        </a:graphic>
      </p:graphicFrame>
      <p:sp>
        <p:nvSpPr>
          <p:cNvPr id="3" name="テキスト ボックス 2">
            <a:extLst>
              <a:ext uri="{FF2B5EF4-FFF2-40B4-BE49-F238E27FC236}">
                <a16:creationId xmlns:a16="http://schemas.microsoft.com/office/drawing/2014/main" id="{4BBE750C-E165-4A82-A88D-694133E99B4B}"/>
              </a:ext>
            </a:extLst>
          </p:cNvPr>
          <p:cNvSpPr txBox="1"/>
          <p:nvPr/>
        </p:nvSpPr>
        <p:spPr>
          <a:xfrm>
            <a:off x="3354680" y="159181"/>
            <a:ext cx="3185487" cy="369332"/>
          </a:xfrm>
          <a:prstGeom prst="rect">
            <a:avLst/>
          </a:prstGeom>
          <a:noFill/>
        </p:spPr>
        <p:txBody>
          <a:bodyPr wrap="none" rtlCol="0">
            <a:spAutoFit/>
          </a:bodyPr>
          <a:lstStyle/>
          <a:p>
            <a:r>
              <a:rPr kumimoji="1" lang="ja-JP" altLang="en-US" dirty="0">
                <a:latin typeface="メイリオ" panose="020B0604030504040204" pitchFamily="50" charset="-128"/>
                <a:ea typeface="メイリオ" panose="020B0604030504040204" pitchFamily="50" charset="-128"/>
              </a:rPr>
              <a:t>照明施設賞　施設内容説明書</a:t>
            </a:r>
          </a:p>
        </p:txBody>
      </p:sp>
    </p:spTree>
    <p:extLst>
      <p:ext uri="{BB962C8B-B14F-4D97-AF65-F5344CB8AC3E}">
        <p14:creationId xmlns:p14="http://schemas.microsoft.com/office/powerpoint/2010/main" val="808304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5">
            <a:extLst>
              <a:ext uri="{FF2B5EF4-FFF2-40B4-BE49-F238E27FC236}">
                <a16:creationId xmlns:a16="http://schemas.microsoft.com/office/drawing/2014/main" id="{A3E197DE-D6A3-492A-8BE0-13CD98DA0B3F}"/>
              </a:ext>
            </a:extLst>
          </p:cNvPr>
          <p:cNvGraphicFramePr>
            <a:graphicFrameLocks noGrp="1"/>
          </p:cNvGraphicFramePr>
          <p:nvPr>
            <p:extLst>
              <p:ext uri="{D42A27DB-BD31-4B8C-83A1-F6EECF244321}">
                <p14:modId xmlns:p14="http://schemas.microsoft.com/office/powerpoint/2010/main" val="4169673441"/>
              </p:ext>
            </p:extLst>
          </p:nvPr>
        </p:nvGraphicFramePr>
        <p:xfrm>
          <a:off x="326620" y="181759"/>
          <a:ext cx="9360000" cy="6399840"/>
        </p:xfrm>
        <a:graphic>
          <a:graphicData uri="http://schemas.openxmlformats.org/drawingml/2006/table">
            <a:tbl>
              <a:tblPr firstRow="1" bandRow="1">
                <a:tableStyleId>{5C22544A-7EE6-4342-B048-85BDC9FD1C3A}</a:tableStyleId>
              </a:tblPr>
              <a:tblGrid>
                <a:gridCol w="2520000">
                  <a:extLst>
                    <a:ext uri="{9D8B030D-6E8A-4147-A177-3AD203B41FA5}">
                      <a16:colId xmlns:a16="http://schemas.microsoft.com/office/drawing/2014/main" val="1602222424"/>
                    </a:ext>
                  </a:extLst>
                </a:gridCol>
                <a:gridCol w="4680000">
                  <a:extLst>
                    <a:ext uri="{9D8B030D-6E8A-4147-A177-3AD203B41FA5}">
                      <a16:colId xmlns:a16="http://schemas.microsoft.com/office/drawing/2014/main" val="1431028173"/>
                    </a:ext>
                  </a:extLst>
                </a:gridCol>
                <a:gridCol w="1080000">
                  <a:extLst>
                    <a:ext uri="{9D8B030D-6E8A-4147-A177-3AD203B41FA5}">
                      <a16:colId xmlns:a16="http://schemas.microsoft.com/office/drawing/2014/main" val="1780673096"/>
                    </a:ext>
                  </a:extLst>
                </a:gridCol>
                <a:gridCol w="1080000">
                  <a:extLst>
                    <a:ext uri="{9D8B030D-6E8A-4147-A177-3AD203B41FA5}">
                      <a16:colId xmlns:a16="http://schemas.microsoft.com/office/drawing/2014/main" val="2620636259"/>
                    </a:ext>
                  </a:extLst>
                </a:gridCol>
              </a:tblGrid>
              <a:tr h="5796000">
                <a:tc gridSpan="4">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73701330"/>
                  </a:ext>
                </a:extLst>
              </a:tr>
              <a:tr h="216000">
                <a:tc>
                  <a:txBody>
                    <a:bodyPr/>
                    <a:lstStyle/>
                    <a:p>
                      <a:pPr algn="ctr"/>
                      <a:r>
                        <a:rPr kumimoji="1" lang="ja-JP" altLang="en-US" sz="1000" b="0" dirty="0">
                          <a:latin typeface="Meiryo UI" panose="020B0604030504040204" pitchFamily="50" charset="-128"/>
                          <a:ea typeface="Meiryo UI" panose="020B0604030504040204" pitchFamily="50" charset="-128"/>
                        </a:rPr>
                        <a:t>資料名</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b="0" dirty="0">
                          <a:latin typeface="Meiryo UI" panose="020B0604030504040204" pitchFamily="50" charset="-128"/>
                          <a:ea typeface="Meiryo UI" panose="020B0604030504040204" pitchFamily="50" charset="-128"/>
                        </a:rPr>
                        <a:t>施設</a:t>
                      </a:r>
                      <a:r>
                        <a:rPr kumimoji="1" lang="ja-JP" altLang="en-US" sz="1000" b="0" dirty="0">
                          <a:solidFill>
                            <a:schemeClr val="tx1"/>
                          </a:solidFill>
                          <a:latin typeface="Meiryo UI" panose="020B0604030504040204" pitchFamily="50" charset="-128"/>
                          <a:ea typeface="Meiryo UI" panose="020B0604030504040204" pitchFamily="50" charset="-128"/>
                        </a:rPr>
                        <a:t>名</a:t>
                      </a:r>
                      <a:endParaRPr kumimoji="1" lang="ja-JP" altLang="en-US" sz="1000" b="0" strike="sngStrike"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b="0" dirty="0">
                          <a:latin typeface="Meiryo UI" panose="020B0604030504040204" pitchFamily="50" charset="-128"/>
                          <a:ea typeface="Meiryo UI" panose="020B0604030504040204" pitchFamily="50" charset="-128"/>
                        </a:rPr>
                        <a:t>通し番号</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b="0" dirty="0">
                          <a:latin typeface="Meiryo UI" panose="020B0604030504040204" pitchFamily="50" charset="-128"/>
                          <a:ea typeface="Meiryo UI" panose="020B0604030504040204" pitchFamily="50" charset="-128"/>
                        </a:rPr>
                        <a:t>学会使用欄</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79483391"/>
                  </a:ext>
                </a:extLst>
              </a:tr>
              <a:tr h="360000">
                <a:tc>
                  <a:txBody>
                    <a:bodyPr/>
                    <a:lstStyle/>
                    <a:p>
                      <a:pPr algn="ctr"/>
                      <a:r>
                        <a:rPr kumimoji="1" lang="ja-JP" altLang="en-US" sz="1000" b="0" dirty="0">
                          <a:latin typeface="Meiryo UI" panose="020B0604030504040204" pitchFamily="50" charset="-128"/>
                          <a:ea typeface="Meiryo UI" panose="020B0604030504040204" pitchFamily="50" charset="-128"/>
                        </a:rPr>
                        <a:t>６．その他資料③</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000" b="0" dirty="0">
                          <a:latin typeface="Meiryo UI" panose="020B0604030504040204" pitchFamily="50" charset="-128"/>
                          <a:ea typeface="Meiryo UI" panose="020B0604030504040204" pitchFamily="50" charset="-128"/>
                        </a:rPr>
                        <a:t>10/10</a:t>
                      </a: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91621843"/>
                  </a:ext>
                </a:extLst>
              </a:tr>
            </a:tbl>
          </a:graphicData>
        </a:graphic>
      </p:graphicFrame>
      <p:sp>
        <p:nvSpPr>
          <p:cNvPr id="6" name="正方形/長方形 5">
            <a:extLst>
              <a:ext uri="{FF2B5EF4-FFF2-40B4-BE49-F238E27FC236}">
                <a16:creationId xmlns:a16="http://schemas.microsoft.com/office/drawing/2014/main" id="{FCE87D23-9934-497D-B9F9-1C37F395B648}"/>
              </a:ext>
            </a:extLst>
          </p:cNvPr>
          <p:cNvSpPr/>
          <p:nvPr/>
        </p:nvSpPr>
        <p:spPr>
          <a:xfrm>
            <a:off x="326620" y="181758"/>
            <a:ext cx="9360000" cy="5812021"/>
          </a:xfrm>
          <a:prstGeom prst="rect">
            <a:avLst/>
          </a:prstGeom>
          <a:gradFill>
            <a:gsLst>
              <a:gs pos="50000">
                <a:srgbClr val="E0E1E3"/>
              </a:gs>
              <a:gs pos="0">
                <a:schemeClr val="accent1">
                  <a:lumMod val="5000"/>
                  <a:lumOff val="95000"/>
                </a:schemeClr>
              </a:gs>
              <a:gs pos="100000">
                <a:schemeClr val="accent3">
                  <a:lumMod val="60000"/>
                  <a:lumOff val="40000"/>
                </a:schemeClr>
              </a:gs>
            </a:gsLst>
            <a:lin ang="5400000" scaled="1"/>
          </a:gra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eiryo UI" panose="020B0604030504040204" pitchFamily="50" charset="-128"/>
                <a:ea typeface="Meiryo UI" panose="020B0604030504040204" pitchFamily="50" charset="-128"/>
              </a:rPr>
              <a:t>説明文</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図・表・写真を用いて説明しても良い　</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不要な場合は白紙（未記入のまま）として良い</a:t>
            </a:r>
            <a:endParaRPr kumimoji="1" lang="en-US" altLang="ja-JP" sz="11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48935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5">
            <a:extLst>
              <a:ext uri="{FF2B5EF4-FFF2-40B4-BE49-F238E27FC236}">
                <a16:creationId xmlns:a16="http://schemas.microsoft.com/office/drawing/2014/main" id="{A3E197DE-D6A3-492A-8BE0-13CD98DA0B3F}"/>
              </a:ext>
            </a:extLst>
          </p:cNvPr>
          <p:cNvGraphicFramePr>
            <a:graphicFrameLocks noGrp="1"/>
          </p:cNvGraphicFramePr>
          <p:nvPr>
            <p:extLst>
              <p:ext uri="{D42A27DB-BD31-4B8C-83A1-F6EECF244321}">
                <p14:modId xmlns:p14="http://schemas.microsoft.com/office/powerpoint/2010/main" val="3681032631"/>
              </p:ext>
            </p:extLst>
          </p:nvPr>
        </p:nvGraphicFramePr>
        <p:xfrm>
          <a:off x="326620" y="181759"/>
          <a:ext cx="9360000" cy="6421014"/>
        </p:xfrm>
        <a:graphic>
          <a:graphicData uri="http://schemas.openxmlformats.org/drawingml/2006/table">
            <a:tbl>
              <a:tblPr firstRow="1" bandRow="1">
                <a:tableStyleId>{5C22544A-7EE6-4342-B048-85BDC9FD1C3A}</a:tableStyleId>
              </a:tblPr>
              <a:tblGrid>
                <a:gridCol w="2520000">
                  <a:extLst>
                    <a:ext uri="{9D8B030D-6E8A-4147-A177-3AD203B41FA5}">
                      <a16:colId xmlns:a16="http://schemas.microsoft.com/office/drawing/2014/main" val="1602222424"/>
                    </a:ext>
                  </a:extLst>
                </a:gridCol>
                <a:gridCol w="4680000">
                  <a:extLst>
                    <a:ext uri="{9D8B030D-6E8A-4147-A177-3AD203B41FA5}">
                      <a16:colId xmlns:a16="http://schemas.microsoft.com/office/drawing/2014/main" val="1431028173"/>
                    </a:ext>
                  </a:extLst>
                </a:gridCol>
                <a:gridCol w="1080000">
                  <a:extLst>
                    <a:ext uri="{9D8B030D-6E8A-4147-A177-3AD203B41FA5}">
                      <a16:colId xmlns:a16="http://schemas.microsoft.com/office/drawing/2014/main" val="1780673096"/>
                    </a:ext>
                  </a:extLst>
                </a:gridCol>
                <a:gridCol w="1080000">
                  <a:extLst>
                    <a:ext uri="{9D8B030D-6E8A-4147-A177-3AD203B41FA5}">
                      <a16:colId xmlns:a16="http://schemas.microsoft.com/office/drawing/2014/main" val="2620636259"/>
                    </a:ext>
                  </a:extLst>
                </a:gridCol>
              </a:tblGrid>
              <a:tr h="4905259">
                <a:tc gridSpan="4">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73701330"/>
                  </a:ext>
                </a:extLst>
              </a:tr>
              <a:tr h="263915">
                <a:tc gridSpan="4">
                  <a:txBody>
                    <a:bodyPr/>
                    <a:lstStyle/>
                    <a:p>
                      <a:pPr algn="ctr"/>
                      <a:r>
                        <a:rPr kumimoji="1" lang="ja-JP" altLang="en-US" sz="1000" b="0" dirty="0">
                          <a:latin typeface="Meiryo UI" panose="020B0604030504040204" pitchFamily="50" charset="-128"/>
                          <a:ea typeface="Meiryo UI" panose="020B0604030504040204" pitchFamily="50" charset="-128"/>
                        </a:rPr>
                        <a:t>照明計画</a:t>
                      </a:r>
                      <a:r>
                        <a:rPr kumimoji="1" lang="ja-JP" altLang="en-US" sz="1000" b="0">
                          <a:latin typeface="Meiryo UI" panose="020B0604030504040204" pitchFamily="50" charset="-128"/>
                          <a:ea typeface="Meiryo UI" panose="020B0604030504040204" pitchFamily="50" charset="-128"/>
                        </a:rPr>
                        <a:t>のコンセプト</a:t>
                      </a: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04580899"/>
                  </a:ext>
                </a:extLst>
              </a:tr>
              <a:tr h="648000">
                <a:tc gridSpan="4">
                  <a:txBody>
                    <a:bodyPr/>
                    <a:lstStyle/>
                    <a:p>
                      <a:pPr algn="l"/>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hMerge="1">
                  <a:txBody>
                    <a:bodyPr/>
                    <a:lstStyle/>
                    <a:p>
                      <a:endParaRPr kumimoji="1" lang="ja-JP" altLang="en-US"/>
                    </a:p>
                  </a:txBody>
                  <a:tcPr>
                    <a:lnT w="6350" cap="flat" cmpd="sng" algn="ctr">
                      <a:solidFill>
                        <a:schemeClr val="tx1"/>
                      </a:solidFill>
                      <a:prstDash val="solid"/>
                      <a:round/>
                      <a:headEnd type="none" w="med" len="med"/>
                      <a:tailEnd type="none" w="med" len="med"/>
                    </a:lnT>
                  </a:tcPr>
                </a:tc>
                <a:tc hMerge="1">
                  <a:txBody>
                    <a:bodyPr/>
                    <a:lstStyle/>
                    <a:p>
                      <a:endParaRPr kumimoji="1" lang="ja-JP" altLang="en-US"/>
                    </a:p>
                  </a:txBody>
                  <a:tcPr/>
                </a:tc>
                <a:extLst>
                  <a:ext uri="{0D108BD9-81ED-4DB2-BD59-A6C34878D82A}">
                    <a16:rowId xmlns:a16="http://schemas.microsoft.com/office/drawing/2014/main" val="3015260092"/>
                  </a:ext>
                </a:extLst>
              </a:tr>
              <a:tr h="216000">
                <a:tc>
                  <a:txBody>
                    <a:bodyPr/>
                    <a:lstStyle/>
                    <a:p>
                      <a:pPr algn="ctr"/>
                      <a:r>
                        <a:rPr kumimoji="1" lang="ja-JP" altLang="en-US" sz="1000" b="0" dirty="0">
                          <a:latin typeface="Meiryo UI" panose="020B0604030504040204" pitchFamily="50" charset="-128"/>
                          <a:ea typeface="Meiryo UI" panose="020B0604030504040204" pitchFamily="50" charset="-128"/>
                        </a:rPr>
                        <a:t>資料名</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b="0" dirty="0">
                          <a:latin typeface="Meiryo UI" panose="020B0604030504040204" pitchFamily="50" charset="-128"/>
                          <a:ea typeface="Meiryo UI" panose="020B0604030504040204" pitchFamily="50" charset="-128"/>
                        </a:rPr>
                        <a:t>施設名</a:t>
                      </a:r>
                      <a:endParaRPr kumimoji="1" lang="ja-JP" altLang="en-US" sz="1000" b="0" strike="sngStrike" dirty="0">
                        <a:solidFill>
                          <a:srgbClr val="FF0000"/>
                        </a:solidFill>
                        <a:highlight>
                          <a:srgbClr val="FFFF00"/>
                        </a:highlight>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b="0" dirty="0">
                          <a:latin typeface="Meiryo UI" panose="020B0604030504040204" pitchFamily="50" charset="-128"/>
                          <a:ea typeface="Meiryo UI" panose="020B0604030504040204" pitchFamily="50" charset="-128"/>
                        </a:rPr>
                        <a:t>通し番号</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b="0" dirty="0">
                          <a:latin typeface="Meiryo UI" panose="020B0604030504040204" pitchFamily="50" charset="-128"/>
                          <a:ea typeface="Meiryo UI" panose="020B0604030504040204" pitchFamily="50" charset="-128"/>
                        </a:rPr>
                        <a:t>学会使用欄</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79483391"/>
                  </a:ext>
                </a:extLst>
              </a:tr>
              <a:tr h="360000">
                <a:tc>
                  <a:txBody>
                    <a:bodyPr/>
                    <a:lstStyle/>
                    <a:p>
                      <a:pPr algn="ctr"/>
                      <a:r>
                        <a:rPr kumimoji="1" lang="en-US" altLang="ja-JP" sz="1000" b="0" dirty="0">
                          <a:latin typeface="Meiryo UI" panose="020B0604030504040204" pitchFamily="50" charset="-128"/>
                          <a:ea typeface="Meiryo UI" panose="020B0604030504040204" pitchFamily="50" charset="-128"/>
                        </a:rPr>
                        <a:t>2</a:t>
                      </a:r>
                      <a:r>
                        <a:rPr kumimoji="1" lang="ja-JP" altLang="en-US" sz="1000" b="0" dirty="0">
                          <a:latin typeface="Meiryo UI" panose="020B0604030504040204" pitchFamily="50" charset="-128"/>
                          <a:ea typeface="Meiryo UI" panose="020B0604030504040204" pitchFamily="50" charset="-128"/>
                        </a:rPr>
                        <a:t>．照明計画のコンセプト</a:t>
                      </a:r>
                      <a:r>
                        <a:rPr kumimoji="1" lang="en-US" altLang="ja-JP" sz="1000" b="0" dirty="0">
                          <a:latin typeface="Meiryo UI" panose="020B0604030504040204" pitchFamily="50" charset="-128"/>
                          <a:ea typeface="Meiryo UI" panose="020B0604030504040204" pitchFamily="50" charset="-128"/>
                        </a:rPr>
                        <a:t>①</a:t>
                      </a: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dirty="0">
                          <a:latin typeface="Meiryo UI" panose="020B0604030504040204" pitchFamily="50" charset="-128"/>
                          <a:ea typeface="Meiryo UI" panose="020B0604030504040204" pitchFamily="50" charset="-128"/>
                        </a:rPr>
                        <a:t>2/10</a:t>
                      </a: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91621843"/>
                  </a:ext>
                </a:extLst>
              </a:tr>
            </a:tbl>
          </a:graphicData>
        </a:graphic>
      </p:graphicFrame>
      <p:sp>
        <p:nvSpPr>
          <p:cNvPr id="3" name="正方形/長方形 2">
            <a:extLst>
              <a:ext uri="{FF2B5EF4-FFF2-40B4-BE49-F238E27FC236}">
                <a16:creationId xmlns:a16="http://schemas.microsoft.com/office/drawing/2014/main" id="{79BADFE9-F2FE-4882-A912-FCAD664C32EE}"/>
              </a:ext>
            </a:extLst>
          </p:cNvPr>
          <p:cNvSpPr/>
          <p:nvPr/>
        </p:nvSpPr>
        <p:spPr>
          <a:xfrm>
            <a:off x="326621" y="181759"/>
            <a:ext cx="9360000" cy="4911619"/>
          </a:xfrm>
          <a:prstGeom prst="rect">
            <a:avLst/>
          </a:prstGeom>
          <a:gradFill>
            <a:gsLst>
              <a:gs pos="50000">
                <a:srgbClr val="E0E1E3"/>
              </a:gs>
              <a:gs pos="0">
                <a:schemeClr val="accent1">
                  <a:lumMod val="5000"/>
                  <a:lumOff val="95000"/>
                </a:schemeClr>
              </a:gs>
              <a:gs pos="100000">
                <a:schemeClr val="accent3">
                  <a:lumMod val="60000"/>
                  <a:lumOff val="40000"/>
                </a:schemeClr>
              </a:gs>
            </a:gsLst>
            <a:lin ang="5400000" scaled="1"/>
          </a:gra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eiryo UI" panose="020B0604030504040204" pitchFamily="50" charset="-128"/>
                <a:ea typeface="Meiryo UI" panose="020B0604030504040204" pitchFamily="50" charset="-128"/>
              </a:rPr>
              <a:t>照明計画のコンセプト①</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照明効果・波及効果などを含む。要点を</a:t>
            </a:r>
            <a:r>
              <a:rPr kumimoji="1" lang="en-US" altLang="ja-JP" sz="1100" dirty="0">
                <a:solidFill>
                  <a:schemeClr val="tx1"/>
                </a:solidFill>
                <a:latin typeface="Meiryo UI" panose="020B0604030504040204" pitchFamily="50" charset="-128"/>
                <a:ea typeface="Meiryo UI" panose="020B0604030504040204" pitchFamily="50" charset="-128"/>
              </a:rPr>
              <a:t>3</a:t>
            </a:r>
            <a:r>
              <a:rPr kumimoji="1" lang="ja-JP" altLang="en-US" sz="1100" dirty="0">
                <a:solidFill>
                  <a:schemeClr val="tx1"/>
                </a:solidFill>
                <a:latin typeface="Meiryo UI" panose="020B0604030504040204" pitchFamily="50" charset="-128"/>
                <a:ea typeface="Meiryo UI" panose="020B0604030504040204" pitchFamily="50" charset="-128"/>
              </a:rPr>
              <a:t>点に絞り，それぞれスライド１枚を用いて説明する。</a:t>
            </a:r>
            <a:r>
              <a:rPr kumimoji="1" lang="en-US" altLang="ja-JP" sz="1100" dirty="0">
                <a:solidFill>
                  <a:srgbClr val="FF0000"/>
                </a:solidFill>
                <a:latin typeface="Meiryo UI" panose="020B0604030504040204" pitchFamily="50" charset="-128"/>
                <a:ea typeface="Meiryo UI" panose="020B0604030504040204" pitchFamily="50" charset="-128"/>
              </a:rPr>
              <a:t>(1</a:t>
            </a:r>
            <a:r>
              <a:rPr kumimoji="1" lang="ja-JP" altLang="en-US" sz="1100" dirty="0">
                <a:solidFill>
                  <a:srgbClr val="FF0000"/>
                </a:solidFill>
                <a:latin typeface="Meiryo UI" panose="020B0604030504040204" pitchFamily="50" charset="-128"/>
                <a:ea typeface="Meiryo UI" panose="020B0604030504040204" pitchFamily="50" charset="-128"/>
              </a:rPr>
              <a:t>スライドに写真１枚のみ</a:t>
            </a:r>
            <a:r>
              <a:rPr kumimoji="1" lang="en-US" altLang="ja-JP" sz="1100" dirty="0">
                <a:solidFill>
                  <a:srgbClr val="FF0000"/>
                </a:solidFill>
                <a:latin typeface="Meiryo UI" panose="020B0604030504040204" pitchFamily="50" charset="-128"/>
                <a:ea typeface="Meiryo UI" panose="020B0604030504040204" pitchFamily="50" charset="-128"/>
              </a:rPr>
              <a:t>)</a:t>
            </a:r>
          </a:p>
          <a:p>
            <a:pPr algn="ct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応募書類に不備があった場合は審査において不利になることがあります。</a:t>
            </a:r>
            <a:endParaRPr kumimoji="1" lang="ja-JP" altLang="en-US" sz="1100" dirty="0">
              <a:solidFill>
                <a:schemeClr val="tx1"/>
              </a:solidFill>
              <a:highlight>
                <a:srgbClr val="FFFF00"/>
              </a:highligh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46777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5">
            <a:extLst>
              <a:ext uri="{FF2B5EF4-FFF2-40B4-BE49-F238E27FC236}">
                <a16:creationId xmlns:a16="http://schemas.microsoft.com/office/drawing/2014/main" id="{A3E197DE-D6A3-492A-8BE0-13CD98DA0B3F}"/>
              </a:ext>
            </a:extLst>
          </p:cNvPr>
          <p:cNvGraphicFramePr>
            <a:graphicFrameLocks noGrp="1"/>
          </p:cNvGraphicFramePr>
          <p:nvPr>
            <p:extLst>
              <p:ext uri="{D42A27DB-BD31-4B8C-83A1-F6EECF244321}">
                <p14:modId xmlns:p14="http://schemas.microsoft.com/office/powerpoint/2010/main" val="1903044809"/>
              </p:ext>
            </p:extLst>
          </p:nvPr>
        </p:nvGraphicFramePr>
        <p:xfrm>
          <a:off x="326620" y="181759"/>
          <a:ext cx="9360000" cy="6413306"/>
        </p:xfrm>
        <a:graphic>
          <a:graphicData uri="http://schemas.openxmlformats.org/drawingml/2006/table">
            <a:tbl>
              <a:tblPr firstRow="1" bandRow="1">
                <a:tableStyleId>{5C22544A-7EE6-4342-B048-85BDC9FD1C3A}</a:tableStyleId>
              </a:tblPr>
              <a:tblGrid>
                <a:gridCol w="2520000">
                  <a:extLst>
                    <a:ext uri="{9D8B030D-6E8A-4147-A177-3AD203B41FA5}">
                      <a16:colId xmlns:a16="http://schemas.microsoft.com/office/drawing/2014/main" val="1602222424"/>
                    </a:ext>
                  </a:extLst>
                </a:gridCol>
                <a:gridCol w="4680000">
                  <a:extLst>
                    <a:ext uri="{9D8B030D-6E8A-4147-A177-3AD203B41FA5}">
                      <a16:colId xmlns:a16="http://schemas.microsoft.com/office/drawing/2014/main" val="1431028173"/>
                    </a:ext>
                  </a:extLst>
                </a:gridCol>
                <a:gridCol w="1080000">
                  <a:extLst>
                    <a:ext uri="{9D8B030D-6E8A-4147-A177-3AD203B41FA5}">
                      <a16:colId xmlns:a16="http://schemas.microsoft.com/office/drawing/2014/main" val="1780673096"/>
                    </a:ext>
                  </a:extLst>
                </a:gridCol>
                <a:gridCol w="1080000">
                  <a:extLst>
                    <a:ext uri="{9D8B030D-6E8A-4147-A177-3AD203B41FA5}">
                      <a16:colId xmlns:a16="http://schemas.microsoft.com/office/drawing/2014/main" val="2620636259"/>
                    </a:ext>
                  </a:extLst>
                </a:gridCol>
              </a:tblGrid>
              <a:tr h="4905259">
                <a:tc gridSpan="4">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73701330"/>
                  </a:ext>
                </a:extLst>
              </a:tr>
              <a:tr h="256207">
                <a:tc gridSpan="4">
                  <a:txBody>
                    <a:bodyPr/>
                    <a:lstStyle/>
                    <a:p>
                      <a:pPr algn="ctr"/>
                      <a:r>
                        <a:rPr kumimoji="1" lang="ja-JP" altLang="en-US" sz="1000" b="0" dirty="0">
                          <a:latin typeface="Meiryo UI" panose="020B0604030504040204" pitchFamily="50" charset="-128"/>
                          <a:ea typeface="Meiryo UI" panose="020B0604030504040204" pitchFamily="50" charset="-128"/>
                        </a:rPr>
                        <a:t>照明計画</a:t>
                      </a:r>
                      <a:r>
                        <a:rPr kumimoji="1" lang="ja-JP" altLang="en-US" sz="1000" b="0">
                          <a:latin typeface="Meiryo UI" panose="020B0604030504040204" pitchFamily="50" charset="-128"/>
                          <a:ea typeface="Meiryo UI" panose="020B0604030504040204" pitchFamily="50" charset="-128"/>
                        </a:rPr>
                        <a:t>のコンセプト</a:t>
                      </a: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04580899"/>
                  </a:ext>
                </a:extLst>
              </a:tr>
              <a:tr h="648000">
                <a:tc gridSpan="4">
                  <a:txBody>
                    <a:bodyPr/>
                    <a:lstStyle/>
                    <a:p>
                      <a:pPr algn="l"/>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hMerge="1">
                  <a:txBody>
                    <a:bodyPr/>
                    <a:lstStyle/>
                    <a:p>
                      <a:endParaRPr kumimoji="1" lang="ja-JP" altLang="en-US"/>
                    </a:p>
                  </a:txBody>
                  <a:tcPr>
                    <a:lnT w="6350" cap="flat" cmpd="sng" algn="ctr">
                      <a:solidFill>
                        <a:schemeClr val="tx1"/>
                      </a:solidFill>
                      <a:prstDash val="solid"/>
                      <a:round/>
                      <a:headEnd type="none" w="med" len="med"/>
                      <a:tailEnd type="none" w="med" len="med"/>
                    </a:lnT>
                  </a:tcPr>
                </a:tc>
                <a:tc hMerge="1">
                  <a:txBody>
                    <a:bodyPr/>
                    <a:lstStyle/>
                    <a:p>
                      <a:endParaRPr kumimoji="1" lang="ja-JP" altLang="en-US"/>
                    </a:p>
                  </a:txBody>
                  <a:tcPr/>
                </a:tc>
                <a:extLst>
                  <a:ext uri="{0D108BD9-81ED-4DB2-BD59-A6C34878D82A}">
                    <a16:rowId xmlns:a16="http://schemas.microsoft.com/office/drawing/2014/main" val="3015260092"/>
                  </a:ext>
                </a:extLst>
              </a:tr>
              <a:tr h="180000">
                <a:tc>
                  <a:txBody>
                    <a:bodyPr/>
                    <a:lstStyle/>
                    <a:p>
                      <a:pPr algn="ctr"/>
                      <a:r>
                        <a:rPr kumimoji="1" lang="ja-JP" altLang="en-US" sz="1000" b="0" dirty="0">
                          <a:latin typeface="Meiryo UI" panose="020B0604030504040204" pitchFamily="50" charset="-128"/>
                          <a:ea typeface="Meiryo UI" panose="020B0604030504040204" pitchFamily="50" charset="-128"/>
                        </a:rPr>
                        <a:t>資料名</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b="0" dirty="0">
                          <a:latin typeface="Meiryo UI" panose="020B0604030504040204" pitchFamily="50" charset="-128"/>
                          <a:ea typeface="Meiryo UI" panose="020B0604030504040204" pitchFamily="50" charset="-128"/>
                        </a:rPr>
                        <a:t>施設名</a:t>
                      </a:r>
                      <a:endParaRPr kumimoji="1" lang="ja-JP" altLang="en-US" sz="1000" b="0" strike="sngStrike" dirty="0">
                        <a:solidFill>
                          <a:srgbClr val="FF0000"/>
                        </a:solidFill>
                        <a:highlight>
                          <a:srgbClr val="FFFF00"/>
                        </a:highlight>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b="0" dirty="0">
                          <a:latin typeface="Meiryo UI" panose="020B0604030504040204" pitchFamily="50" charset="-128"/>
                          <a:ea typeface="Meiryo UI" panose="020B0604030504040204" pitchFamily="50" charset="-128"/>
                        </a:rPr>
                        <a:t>通し番号</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b="0" dirty="0">
                          <a:latin typeface="Meiryo UI" panose="020B0604030504040204" pitchFamily="50" charset="-128"/>
                          <a:ea typeface="Meiryo UI" panose="020B0604030504040204" pitchFamily="50" charset="-128"/>
                        </a:rPr>
                        <a:t>学会使用欄</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79483391"/>
                  </a:ext>
                </a:extLst>
              </a:tr>
              <a:tr h="360000">
                <a:tc>
                  <a:txBody>
                    <a:bodyPr/>
                    <a:lstStyle/>
                    <a:p>
                      <a:pPr algn="ctr"/>
                      <a:r>
                        <a:rPr kumimoji="1" lang="en-US" altLang="ja-JP" sz="1000" b="0" dirty="0">
                          <a:latin typeface="Meiryo UI" panose="020B0604030504040204" pitchFamily="50" charset="-128"/>
                          <a:ea typeface="Meiryo UI" panose="020B0604030504040204" pitchFamily="50" charset="-128"/>
                        </a:rPr>
                        <a:t>2</a:t>
                      </a:r>
                      <a:r>
                        <a:rPr kumimoji="1" lang="ja-JP" altLang="en-US" sz="1000" b="0" dirty="0">
                          <a:latin typeface="Meiryo UI" panose="020B0604030504040204" pitchFamily="50" charset="-128"/>
                          <a:ea typeface="Meiryo UI" panose="020B0604030504040204" pitchFamily="50" charset="-128"/>
                        </a:rPr>
                        <a:t>．照明計画のコンセプト</a:t>
                      </a:r>
                      <a:r>
                        <a:rPr kumimoji="1" lang="en-US" altLang="ja-JP" sz="1000" b="0" dirty="0">
                          <a:latin typeface="Meiryo UI" panose="020B0604030504040204" pitchFamily="50" charset="-128"/>
                          <a:ea typeface="Meiryo UI" panose="020B0604030504040204" pitchFamily="50" charset="-128"/>
                        </a:rPr>
                        <a:t>②</a:t>
                      </a: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dirty="0">
                          <a:latin typeface="Meiryo UI" panose="020B0604030504040204" pitchFamily="50" charset="-128"/>
                          <a:ea typeface="Meiryo UI" panose="020B0604030504040204" pitchFamily="50" charset="-128"/>
                        </a:rPr>
                        <a:t>3/10</a:t>
                      </a: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91621843"/>
                  </a:ext>
                </a:extLst>
              </a:tr>
            </a:tbl>
          </a:graphicData>
        </a:graphic>
      </p:graphicFrame>
      <p:sp>
        <p:nvSpPr>
          <p:cNvPr id="3" name="正方形/長方形 2">
            <a:extLst>
              <a:ext uri="{FF2B5EF4-FFF2-40B4-BE49-F238E27FC236}">
                <a16:creationId xmlns:a16="http://schemas.microsoft.com/office/drawing/2014/main" id="{79BADFE9-F2FE-4882-A912-FCAD664C32EE}"/>
              </a:ext>
            </a:extLst>
          </p:cNvPr>
          <p:cNvSpPr/>
          <p:nvPr/>
        </p:nvSpPr>
        <p:spPr>
          <a:xfrm>
            <a:off x="326620" y="189508"/>
            <a:ext cx="9360000" cy="4897137"/>
          </a:xfrm>
          <a:prstGeom prst="rect">
            <a:avLst/>
          </a:prstGeom>
          <a:gradFill>
            <a:gsLst>
              <a:gs pos="50000">
                <a:srgbClr val="E0E1E3"/>
              </a:gs>
              <a:gs pos="0">
                <a:schemeClr val="accent1">
                  <a:lumMod val="5000"/>
                  <a:lumOff val="95000"/>
                </a:schemeClr>
              </a:gs>
              <a:gs pos="100000">
                <a:schemeClr val="accent3">
                  <a:lumMod val="60000"/>
                  <a:lumOff val="40000"/>
                </a:schemeClr>
              </a:gs>
            </a:gsLst>
            <a:lin ang="5400000" scaled="1"/>
          </a:gra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eiryo UI" panose="020B0604030504040204" pitchFamily="50" charset="-128"/>
                <a:ea typeface="Meiryo UI" panose="020B0604030504040204" pitchFamily="50" charset="-128"/>
              </a:rPr>
              <a:t>照明計画のコンセプト②</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照明効果・波及効果などを含む。要点を</a:t>
            </a:r>
            <a:r>
              <a:rPr kumimoji="1" lang="en-US" altLang="ja-JP" sz="1100" dirty="0">
                <a:solidFill>
                  <a:schemeClr val="tx1"/>
                </a:solidFill>
                <a:latin typeface="Meiryo UI" panose="020B0604030504040204" pitchFamily="50" charset="-128"/>
                <a:ea typeface="Meiryo UI" panose="020B0604030504040204" pitchFamily="50" charset="-128"/>
              </a:rPr>
              <a:t>3</a:t>
            </a:r>
            <a:r>
              <a:rPr kumimoji="1" lang="ja-JP" altLang="en-US" sz="1100" dirty="0">
                <a:solidFill>
                  <a:schemeClr val="tx1"/>
                </a:solidFill>
                <a:latin typeface="Meiryo UI" panose="020B0604030504040204" pitchFamily="50" charset="-128"/>
                <a:ea typeface="Meiryo UI" panose="020B0604030504040204" pitchFamily="50" charset="-128"/>
              </a:rPr>
              <a:t>点に絞り，それぞれスライド１枚を用いて説明する。</a:t>
            </a:r>
            <a:r>
              <a:rPr kumimoji="1" lang="en-US" altLang="ja-JP" sz="1100" dirty="0">
                <a:solidFill>
                  <a:srgbClr val="FF0000"/>
                </a:solidFill>
                <a:latin typeface="Meiryo UI" panose="020B0604030504040204" pitchFamily="50" charset="-128"/>
                <a:ea typeface="Meiryo UI" panose="020B0604030504040204" pitchFamily="50" charset="-128"/>
              </a:rPr>
              <a:t>(1</a:t>
            </a:r>
            <a:r>
              <a:rPr kumimoji="1" lang="ja-JP" altLang="en-US" sz="1100" dirty="0">
                <a:solidFill>
                  <a:srgbClr val="FF0000"/>
                </a:solidFill>
                <a:latin typeface="Meiryo UI" panose="020B0604030504040204" pitchFamily="50" charset="-128"/>
                <a:ea typeface="Meiryo UI" panose="020B0604030504040204" pitchFamily="50" charset="-128"/>
              </a:rPr>
              <a:t>スライドに写真１枚のみ</a:t>
            </a:r>
            <a:r>
              <a:rPr kumimoji="1" lang="en-US" altLang="ja-JP" sz="1100" dirty="0">
                <a:solidFill>
                  <a:srgbClr val="FF0000"/>
                </a:solidFill>
                <a:latin typeface="Meiryo UI" panose="020B0604030504040204" pitchFamily="50" charset="-128"/>
                <a:ea typeface="Meiryo UI" panose="020B0604030504040204" pitchFamily="50" charset="-128"/>
              </a:rPr>
              <a:t>)</a:t>
            </a:r>
          </a:p>
          <a:p>
            <a:pPr algn="ct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応募書類に不備があった場合は審査において不利になることがあります。</a:t>
            </a:r>
            <a:endParaRPr kumimoji="1" lang="ja-JP" altLang="en-US" sz="1100" dirty="0">
              <a:solidFill>
                <a:schemeClr val="tx1"/>
              </a:solidFill>
              <a:highlight>
                <a:srgbClr val="FFFF00"/>
              </a:highligh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89544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5">
            <a:extLst>
              <a:ext uri="{FF2B5EF4-FFF2-40B4-BE49-F238E27FC236}">
                <a16:creationId xmlns:a16="http://schemas.microsoft.com/office/drawing/2014/main" id="{A3E197DE-D6A3-492A-8BE0-13CD98DA0B3F}"/>
              </a:ext>
            </a:extLst>
          </p:cNvPr>
          <p:cNvGraphicFramePr>
            <a:graphicFrameLocks noGrp="1"/>
          </p:cNvGraphicFramePr>
          <p:nvPr>
            <p:extLst>
              <p:ext uri="{D42A27DB-BD31-4B8C-83A1-F6EECF244321}">
                <p14:modId xmlns:p14="http://schemas.microsoft.com/office/powerpoint/2010/main" val="526667334"/>
              </p:ext>
            </p:extLst>
          </p:nvPr>
        </p:nvGraphicFramePr>
        <p:xfrm>
          <a:off x="326620" y="181759"/>
          <a:ext cx="9360000" cy="6413306"/>
        </p:xfrm>
        <a:graphic>
          <a:graphicData uri="http://schemas.openxmlformats.org/drawingml/2006/table">
            <a:tbl>
              <a:tblPr firstRow="1" bandRow="1">
                <a:tableStyleId>{5C22544A-7EE6-4342-B048-85BDC9FD1C3A}</a:tableStyleId>
              </a:tblPr>
              <a:tblGrid>
                <a:gridCol w="2520000">
                  <a:extLst>
                    <a:ext uri="{9D8B030D-6E8A-4147-A177-3AD203B41FA5}">
                      <a16:colId xmlns:a16="http://schemas.microsoft.com/office/drawing/2014/main" val="1602222424"/>
                    </a:ext>
                  </a:extLst>
                </a:gridCol>
                <a:gridCol w="4680000">
                  <a:extLst>
                    <a:ext uri="{9D8B030D-6E8A-4147-A177-3AD203B41FA5}">
                      <a16:colId xmlns:a16="http://schemas.microsoft.com/office/drawing/2014/main" val="1431028173"/>
                    </a:ext>
                  </a:extLst>
                </a:gridCol>
                <a:gridCol w="1080000">
                  <a:extLst>
                    <a:ext uri="{9D8B030D-6E8A-4147-A177-3AD203B41FA5}">
                      <a16:colId xmlns:a16="http://schemas.microsoft.com/office/drawing/2014/main" val="1780673096"/>
                    </a:ext>
                  </a:extLst>
                </a:gridCol>
                <a:gridCol w="1080000">
                  <a:extLst>
                    <a:ext uri="{9D8B030D-6E8A-4147-A177-3AD203B41FA5}">
                      <a16:colId xmlns:a16="http://schemas.microsoft.com/office/drawing/2014/main" val="2620636259"/>
                    </a:ext>
                  </a:extLst>
                </a:gridCol>
              </a:tblGrid>
              <a:tr h="4905259">
                <a:tc gridSpan="4">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73701330"/>
                  </a:ext>
                </a:extLst>
              </a:tr>
              <a:tr h="256207">
                <a:tc gridSpan="4">
                  <a:txBody>
                    <a:bodyPr/>
                    <a:lstStyle/>
                    <a:p>
                      <a:pPr algn="ctr"/>
                      <a:r>
                        <a:rPr kumimoji="1" lang="ja-JP" altLang="en-US" sz="1000" b="0" dirty="0">
                          <a:latin typeface="Meiryo UI" panose="020B0604030504040204" pitchFamily="50" charset="-128"/>
                          <a:ea typeface="Meiryo UI" panose="020B0604030504040204" pitchFamily="50" charset="-128"/>
                        </a:rPr>
                        <a:t>照明計画</a:t>
                      </a:r>
                      <a:r>
                        <a:rPr kumimoji="1" lang="ja-JP" altLang="en-US" sz="1000" b="0">
                          <a:latin typeface="Meiryo UI" panose="020B0604030504040204" pitchFamily="50" charset="-128"/>
                          <a:ea typeface="Meiryo UI" panose="020B0604030504040204" pitchFamily="50" charset="-128"/>
                        </a:rPr>
                        <a:t>のコンセプト</a:t>
                      </a: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04580899"/>
                  </a:ext>
                </a:extLst>
              </a:tr>
              <a:tr h="648000">
                <a:tc gridSpan="4">
                  <a:txBody>
                    <a:bodyPr/>
                    <a:lstStyle/>
                    <a:p>
                      <a:pPr algn="l"/>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hMerge="1">
                  <a:txBody>
                    <a:bodyPr/>
                    <a:lstStyle/>
                    <a:p>
                      <a:endParaRPr kumimoji="1" lang="ja-JP" altLang="en-US"/>
                    </a:p>
                  </a:txBody>
                  <a:tcPr>
                    <a:lnT w="6350" cap="flat" cmpd="sng" algn="ctr">
                      <a:solidFill>
                        <a:schemeClr val="tx1"/>
                      </a:solidFill>
                      <a:prstDash val="solid"/>
                      <a:round/>
                      <a:headEnd type="none" w="med" len="med"/>
                      <a:tailEnd type="none" w="med" len="med"/>
                    </a:lnT>
                  </a:tcPr>
                </a:tc>
                <a:tc hMerge="1">
                  <a:txBody>
                    <a:bodyPr/>
                    <a:lstStyle/>
                    <a:p>
                      <a:endParaRPr kumimoji="1" lang="ja-JP" altLang="en-US"/>
                    </a:p>
                  </a:txBody>
                  <a:tcPr/>
                </a:tc>
                <a:extLst>
                  <a:ext uri="{0D108BD9-81ED-4DB2-BD59-A6C34878D82A}">
                    <a16:rowId xmlns:a16="http://schemas.microsoft.com/office/drawing/2014/main" val="3015260092"/>
                  </a:ext>
                </a:extLst>
              </a:tr>
              <a:tr h="216000">
                <a:tc>
                  <a:txBody>
                    <a:bodyPr/>
                    <a:lstStyle/>
                    <a:p>
                      <a:pPr algn="ctr"/>
                      <a:r>
                        <a:rPr kumimoji="1" lang="ja-JP" altLang="en-US" sz="1000" b="0" dirty="0">
                          <a:latin typeface="Meiryo UI" panose="020B0604030504040204" pitchFamily="50" charset="-128"/>
                          <a:ea typeface="Meiryo UI" panose="020B0604030504040204" pitchFamily="50" charset="-128"/>
                        </a:rPr>
                        <a:t>資料名</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b="0" dirty="0">
                          <a:latin typeface="Meiryo UI" panose="020B0604030504040204" pitchFamily="50" charset="-128"/>
                          <a:ea typeface="Meiryo UI" panose="020B0604030504040204" pitchFamily="50" charset="-128"/>
                        </a:rPr>
                        <a:t>施設名</a:t>
                      </a:r>
                      <a:endParaRPr kumimoji="1" lang="ja-JP" altLang="en-US" sz="1000" b="0" strike="sngStrike" dirty="0">
                        <a:solidFill>
                          <a:srgbClr val="FF0000"/>
                        </a:solidFill>
                        <a:highlight>
                          <a:srgbClr val="FFFF00"/>
                        </a:highlight>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b="0" dirty="0">
                          <a:latin typeface="Meiryo UI" panose="020B0604030504040204" pitchFamily="50" charset="-128"/>
                          <a:ea typeface="Meiryo UI" panose="020B0604030504040204" pitchFamily="50" charset="-128"/>
                        </a:rPr>
                        <a:t>通し番号</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b="0" dirty="0">
                          <a:latin typeface="Meiryo UI" panose="020B0604030504040204" pitchFamily="50" charset="-128"/>
                          <a:ea typeface="Meiryo UI" panose="020B0604030504040204" pitchFamily="50" charset="-128"/>
                        </a:rPr>
                        <a:t>学会使用欄</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79483391"/>
                  </a:ext>
                </a:extLst>
              </a:tr>
              <a:tr h="360000">
                <a:tc>
                  <a:txBody>
                    <a:bodyPr/>
                    <a:lstStyle/>
                    <a:p>
                      <a:pPr algn="ctr"/>
                      <a:r>
                        <a:rPr kumimoji="1" lang="en-US" altLang="ja-JP" sz="1000" b="0" dirty="0">
                          <a:latin typeface="Meiryo UI" panose="020B0604030504040204" pitchFamily="50" charset="-128"/>
                          <a:ea typeface="Meiryo UI" panose="020B0604030504040204" pitchFamily="50" charset="-128"/>
                        </a:rPr>
                        <a:t>2</a:t>
                      </a:r>
                      <a:r>
                        <a:rPr kumimoji="1" lang="ja-JP" altLang="en-US" sz="1000" b="0" dirty="0">
                          <a:latin typeface="Meiryo UI" panose="020B0604030504040204" pitchFamily="50" charset="-128"/>
                          <a:ea typeface="Meiryo UI" panose="020B0604030504040204" pitchFamily="50" charset="-128"/>
                        </a:rPr>
                        <a:t>．照明計画のコンセプト</a:t>
                      </a:r>
                      <a:r>
                        <a:rPr kumimoji="1" lang="en-US" altLang="ja-JP" sz="1000" b="0" dirty="0">
                          <a:latin typeface="Meiryo UI" panose="020B0604030504040204" pitchFamily="50" charset="-128"/>
                          <a:ea typeface="Meiryo UI" panose="020B0604030504040204" pitchFamily="50" charset="-128"/>
                        </a:rPr>
                        <a:t>③</a:t>
                      </a: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dirty="0">
                          <a:latin typeface="Meiryo UI" panose="020B0604030504040204" pitchFamily="50" charset="-128"/>
                          <a:ea typeface="Meiryo UI" panose="020B0604030504040204" pitchFamily="50" charset="-128"/>
                        </a:rPr>
                        <a:t>4/10</a:t>
                      </a: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91621843"/>
                  </a:ext>
                </a:extLst>
              </a:tr>
            </a:tbl>
          </a:graphicData>
        </a:graphic>
      </p:graphicFrame>
      <p:sp>
        <p:nvSpPr>
          <p:cNvPr id="3" name="正方形/長方形 2">
            <a:extLst>
              <a:ext uri="{FF2B5EF4-FFF2-40B4-BE49-F238E27FC236}">
                <a16:creationId xmlns:a16="http://schemas.microsoft.com/office/drawing/2014/main" id="{79BADFE9-F2FE-4882-A912-FCAD664C32EE}"/>
              </a:ext>
            </a:extLst>
          </p:cNvPr>
          <p:cNvSpPr/>
          <p:nvPr/>
        </p:nvSpPr>
        <p:spPr>
          <a:xfrm>
            <a:off x="326620" y="181759"/>
            <a:ext cx="9360001" cy="4907076"/>
          </a:xfrm>
          <a:prstGeom prst="rect">
            <a:avLst/>
          </a:prstGeom>
          <a:gradFill>
            <a:gsLst>
              <a:gs pos="50000">
                <a:srgbClr val="E0E1E3"/>
              </a:gs>
              <a:gs pos="0">
                <a:schemeClr val="accent1">
                  <a:lumMod val="5000"/>
                  <a:lumOff val="95000"/>
                </a:schemeClr>
              </a:gs>
              <a:gs pos="100000">
                <a:schemeClr val="accent3">
                  <a:lumMod val="60000"/>
                  <a:lumOff val="40000"/>
                </a:schemeClr>
              </a:gs>
            </a:gsLst>
            <a:lin ang="5400000" scaled="1"/>
          </a:gra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eiryo UI" panose="020B0604030504040204" pitchFamily="50" charset="-128"/>
                <a:ea typeface="Meiryo UI" panose="020B0604030504040204" pitchFamily="50" charset="-128"/>
              </a:rPr>
              <a:t>照明計画のコンセプト③</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照明効果・波及効果などを含む。要点を</a:t>
            </a:r>
            <a:r>
              <a:rPr kumimoji="1" lang="en-US" altLang="ja-JP" sz="1100" dirty="0">
                <a:solidFill>
                  <a:schemeClr val="tx1"/>
                </a:solidFill>
                <a:latin typeface="Meiryo UI" panose="020B0604030504040204" pitchFamily="50" charset="-128"/>
                <a:ea typeface="Meiryo UI" panose="020B0604030504040204" pitchFamily="50" charset="-128"/>
              </a:rPr>
              <a:t>3</a:t>
            </a:r>
            <a:r>
              <a:rPr kumimoji="1" lang="ja-JP" altLang="en-US" sz="1100" dirty="0">
                <a:solidFill>
                  <a:schemeClr val="tx1"/>
                </a:solidFill>
                <a:latin typeface="Meiryo UI" panose="020B0604030504040204" pitchFamily="50" charset="-128"/>
                <a:ea typeface="Meiryo UI" panose="020B0604030504040204" pitchFamily="50" charset="-128"/>
              </a:rPr>
              <a:t>点に絞り，それぞれスライド１枚を用いて説明する。</a:t>
            </a:r>
            <a:r>
              <a:rPr kumimoji="1" lang="en-US" altLang="ja-JP" sz="1100" dirty="0">
                <a:solidFill>
                  <a:srgbClr val="FF0000"/>
                </a:solidFill>
                <a:latin typeface="Meiryo UI" panose="020B0604030504040204" pitchFamily="50" charset="-128"/>
                <a:ea typeface="Meiryo UI" panose="020B0604030504040204" pitchFamily="50" charset="-128"/>
              </a:rPr>
              <a:t>(1</a:t>
            </a:r>
            <a:r>
              <a:rPr kumimoji="1" lang="ja-JP" altLang="en-US" sz="1100" dirty="0">
                <a:solidFill>
                  <a:srgbClr val="FF0000"/>
                </a:solidFill>
                <a:latin typeface="Meiryo UI" panose="020B0604030504040204" pitchFamily="50" charset="-128"/>
                <a:ea typeface="Meiryo UI" panose="020B0604030504040204" pitchFamily="50" charset="-128"/>
              </a:rPr>
              <a:t>スライドに写真１枚のみ</a:t>
            </a:r>
            <a:r>
              <a:rPr kumimoji="1" lang="en-US" altLang="ja-JP" sz="1100" dirty="0">
                <a:solidFill>
                  <a:srgbClr val="FF0000"/>
                </a:solidFill>
                <a:latin typeface="Meiryo UI" panose="020B0604030504040204" pitchFamily="50" charset="-128"/>
                <a:ea typeface="Meiryo UI" panose="020B0604030504040204" pitchFamily="50" charset="-128"/>
              </a:rPr>
              <a:t>)</a:t>
            </a:r>
          </a:p>
          <a:p>
            <a:pPr algn="ct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応募書類に不備があった場合は審査において不利になることがあります。</a:t>
            </a:r>
            <a:endParaRPr kumimoji="1" lang="ja-JP" altLang="en-US" sz="1100" dirty="0">
              <a:solidFill>
                <a:schemeClr val="tx1"/>
              </a:solidFill>
              <a:highlight>
                <a:srgbClr val="FFFF00"/>
              </a:highligh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66363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5">
            <a:extLst>
              <a:ext uri="{FF2B5EF4-FFF2-40B4-BE49-F238E27FC236}">
                <a16:creationId xmlns:a16="http://schemas.microsoft.com/office/drawing/2014/main" id="{A3E197DE-D6A3-492A-8BE0-13CD98DA0B3F}"/>
              </a:ext>
            </a:extLst>
          </p:cNvPr>
          <p:cNvGraphicFramePr>
            <a:graphicFrameLocks noGrp="1"/>
          </p:cNvGraphicFramePr>
          <p:nvPr>
            <p:extLst>
              <p:ext uri="{D42A27DB-BD31-4B8C-83A1-F6EECF244321}">
                <p14:modId xmlns:p14="http://schemas.microsoft.com/office/powerpoint/2010/main" val="582157917"/>
              </p:ext>
            </p:extLst>
          </p:nvPr>
        </p:nvGraphicFramePr>
        <p:xfrm>
          <a:off x="326620" y="181759"/>
          <a:ext cx="9360000" cy="6399840"/>
        </p:xfrm>
        <a:graphic>
          <a:graphicData uri="http://schemas.openxmlformats.org/drawingml/2006/table">
            <a:tbl>
              <a:tblPr firstRow="1" bandRow="1">
                <a:tableStyleId>{5C22544A-7EE6-4342-B048-85BDC9FD1C3A}</a:tableStyleId>
              </a:tblPr>
              <a:tblGrid>
                <a:gridCol w="2520000">
                  <a:extLst>
                    <a:ext uri="{9D8B030D-6E8A-4147-A177-3AD203B41FA5}">
                      <a16:colId xmlns:a16="http://schemas.microsoft.com/office/drawing/2014/main" val="1602222424"/>
                    </a:ext>
                  </a:extLst>
                </a:gridCol>
                <a:gridCol w="4680000">
                  <a:extLst>
                    <a:ext uri="{9D8B030D-6E8A-4147-A177-3AD203B41FA5}">
                      <a16:colId xmlns:a16="http://schemas.microsoft.com/office/drawing/2014/main" val="1431028173"/>
                    </a:ext>
                  </a:extLst>
                </a:gridCol>
                <a:gridCol w="1080000">
                  <a:extLst>
                    <a:ext uri="{9D8B030D-6E8A-4147-A177-3AD203B41FA5}">
                      <a16:colId xmlns:a16="http://schemas.microsoft.com/office/drawing/2014/main" val="1780673096"/>
                    </a:ext>
                  </a:extLst>
                </a:gridCol>
                <a:gridCol w="1080000">
                  <a:extLst>
                    <a:ext uri="{9D8B030D-6E8A-4147-A177-3AD203B41FA5}">
                      <a16:colId xmlns:a16="http://schemas.microsoft.com/office/drawing/2014/main" val="2620636259"/>
                    </a:ext>
                  </a:extLst>
                </a:gridCol>
              </a:tblGrid>
              <a:tr h="5796000">
                <a:tc gridSpan="4">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73701330"/>
                  </a:ext>
                </a:extLst>
              </a:tr>
              <a:tr h="216000">
                <a:tc>
                  <a:txBody>
                    <a:bodyPr/>
                    <a:lstStyle/>
                    <a:p>
                      <a:pPr algn="ctr"/>
                      <a:r>
                        <a:rPr kumimoji="1" lang="ja-JP" altLang="en-US" sz="1000" b="0" dirty="0">
                          <a:latin typeface="Meiryo UI" panose="020B0604030504040204" pitchFamily="50" charset="-128"/>
                          <a:ea typeface="Meiryo UI" panose="020B0604030504040204" pitchFamily="50" charset="-128"/>
                        </a:rPr>
                        <a:t>資料名</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b="0" dirty="0">
                          <a:latin typeface="Meiryo UI" panose="020B0604030504040204" pitchFamily="50" charset="-128"/>
                          <a:ea typeface="Meiryo UI" panose="020B0604030504040204" pitchFamily="50" charset="-128"/>
                        </a:rPr>
                        <a:t>施設名</a:t>
                      </a:r>
                      <a:endParaRPr kumimoji="1" lang="ja-JP" altLang="en-US" sz="1000" b="0" strike="sngStrike" dirty="0">
                        <a:solidFill>
                          <a:srgbClr val="FF0000"/>
                        </a:solidFill>
                        <a:highlight>
                          <a:srgbClr val="FFFF00"/>
                        </a:highlight>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b="0" dirty="0">
                          <a:latin typeface="Meiryo UI" panose="020B0604030504040204" pitchFamily="50" charset="-128"/>
                          <a:ea typeface="Meiryo UI" panose="020B0604030504040204" pitchFamily="50" charset="-128"/>
                        </a:rPr>
                        <a:t>通し番号</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b="0" dirty="0">
                          <a:latin typeface="Meiryo UI" panose="020B0604030504040204" pitchFamily="50" charset="-128"/>
                          <a:ea typeface="Meiryo UI" panose="020B0604030504040204" pitchFamily="50" charset="-128"/>
                        </a:rPr>
                        <a:t>学会使用欄</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79483391"/>
                  </a:ext>
                </a:extLst>
              </a:tr>
              <a:tr h="360000">
                <a:tc>
                  <a:txBody>
                    <a:bodyPr/>
                    <a:lstStyle/>
                    <a:p>
                      <a:pPr algn="ctr"/>
                      <a:r>
                        <a:rPr kumimoji="1" lang="ja-JP" altLang="en-US" sz="1000" b="0" dirty="0">
                          <a:latin typeface="Meiryo UI" panose="020B0604030504040204" pitchFamily="50" charset="-128"/>
                          <a:ea typeface="Meiryo UI" panose="020B0604030504040204" pitchFamily="50" charset="-128"/>
                        </a:rPr>
                        <a:t>３．照明設備</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000" b="0" dirty="0">
                          <a:latin typeface="Meiryo UI" panose="020B0604030504040204" pitchFamily="50" charset="-128"/>
                          <a:ea typeface="Meiryo UI" panose="020B0604030504040204" pitchFamily="50" charset="-128"/>
                        </a:rPr>
                        <a:t>5/10</a:t>
                      </a: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91621843"/>
                  </a:ext>
                </a:extLst>
              </a:tr>
            </a:tbl>
          </a:graphicData>
        </a:graphic>
      </p:graphicFrame>
      <p:sp>
        <p:nvSpPr>
          <p:cNvPr id="3" name="正方形/長方形 2">
            <a:extLst>
              <a:ext uri="{FF2B5EF4-FFF2-40B4-BE49-F238E27FC236}">
                <a16:creationId xmlns:a16="http://schemas.microsoft.com/office/drawing/2014/main" id="{EF191F82-59DE-4728-BB46-EDC6526C5869}"/>
              </a:ext>
            </a:extLst>
          </p:cNvPr>
          <p:cNvSpPr/>
          <p:nvPr/>
        </p:nvSpPr>
        <p:spPr>
          <a:xfrm>
            <a:off x="326620" y="183800"/>
            <a:ext cx="9360000" cy="5796000"/>
          </a:xfrm>
          <a:prstGeom prst="rect">
            <a:avLst/>
          </a:prstGeom>
          <a:gradFill>
            <a:gsLst>
              <a:gs pos="50000">
                <a:srgbClr val="E0E1E3"/>
              </a:gs>
              <a:gs pos="0">
                <a:schemeClr val="accent1">
                  <a:lumMod val="5000"/>
                  <a:lumOff val="95000"/>
                </a:schemeClr>
              </a:gs>
              <a:gs pos="100000">
                <a:schemeClr val="accent3">
                  <a:lumMod val="60000"/>
                  <a:lumOff val="40000"/>
                </a:schemeClr>
              </a:gs>
            </a:gsLst>
            <a:lin ang="5400000" scaled="1"/>
          </a:gra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eiryo UI" panose="020B0604030504040204" pitchFamily="50" charset="-128"/>
                <a:ea typeface="Meiryo UI" panose="020B0604030504040204" pitchFamily="50" charset="-128"/>
              </a:rPr>
              <a:t>光源、器具、照明・昼光制御システム、省エネ性能など。</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kumimoji="1" lang="ja-JP" altLang="en-US" sz="1100" dirty="0">
                <a:solidFill>
                  <a:schemeClr val="tx1"/>
                </a:solidFill>
                <a:latin typeface="Meiryo UI" panose="020B0604030504040204" pitchFamily="50" charset="-128"/>
                <a:ea typeface="Meiryo UI" panose="020B0604030504040204" pitchFamily="50" charset="-128"/>
              </a:rPr>
              <a:t>使用光源、器具の具体的な仕様も併記すること。</a:t>
            </a:r>
          </a:p>
          <a:p>
            <a:pPr algn="ctr"/>
            <a:r>
              <a:rPr kumimoji="1" lang="ja-JP" altLang="en-US" sz="1100" dirty="0">
                <a:solidFill>
                  <a:schemeClr val="tx1"/>
                </a:solidFill>
                <a:latin typeface="Meiryo UI" panose="020B0604030504040204" pitchFamily="50" charset="-128"/>
                <a:ea typeface="Meiryo UI" panose="020B0604030504040204" pitchFamily="50" charset="-128"/>
              </a:rPr>
              <a:t>（例；光束</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en-US" altLang="ja-JP" sz="1100" dirty="0" err="1">
                <a:solidFill>
                  <a:schemeClr val="tx1"/>
                </a:solidFill>
                <a:latin typeface="Meiryo UI" panose="020B0604030504040204" pitchFamily="50" charset="-128"/>
                <a:ea typeface="Meiryo UI" panose="020B0604030504040204" pitchFamily="50" charset="-128"/>
              </a:rPr>
              <a:t>lm</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、色温度</a:t>
            </a:r>
            <a:r>
              <a:rPr kumimoji="1" lang="en-US" altLang="ja-JP" sz="1100" dirty="0">
                <a:solidFill>
                  <a:schemeClr val="tx1"/>
                </a:solidFill>
                <a:latin typeface="Meiryo UI" panose="020B0604030504040204" pitchFamily="50" charset="-128"/>
                <a:ea typeface="Meiryo UI" panose="020B0604030504040204" pitchFamily="50" charset="-128"/>
              </a:rPr>
              <a:t>[K]</a:t>
            </a:r>
            <a:r>
              <a:rPr kumimoji="1" lang="ja-JP" altLang="en-US" sz="1100" dirty="0">
                <a:solidFill>
                  <a:schemeClr val="tx1"/>
                </a:solidFill>
                <a:latin typeface="Meiryo UI" panose="020B0604030504040204" pitchFamily="50" charset="-128"/>
                <a:ea typeface="Meiryo UI" panose="020B0604030504040204" pitchFamily="50" charset="-128"/>
              </a:rPr>
              <a:t>、平均演色評価数（</a:t>
            </a:r>
            <a:r>
              <a:rPr kumimoji="1" lang="en-US" altLang="ja-JP" sz="1100" dirty="0">
                <a:solidFill>
                  <a:schemeClr val="tx1"/>
                </a:solidFill>
                <a:latin typeface="Meiryo UI" panose="020B0604030504040204" pitchFamily="50" charset="-128"/>
                <a:ea typeface="Meiryo UI" panose="020B0604030504040204" pitchFamily="50" charset="-128"/>
              </a:rPr>
              <a:t>Ra</a:t>
            </a:r>
            <a:r>
              <a:rPr kumimoji="1" lang="ja-JP" altLang="en-US" sz="1100" dirty="0">
                <a:solidFill>
                  <a:schemeClr val="tx1"/>
                </a:solidFill>
                <a:latin typeface="Meiryo UI" panose="020B0604030504040204" pitchFamily="50" charset="-128"/>
                <a:ea typeface="Meiryo UI" panose="020B0604030504040204" pitchFamily="50" charset="-128"/>
              </a:rPr>
              <a:t>）、消費電力</a:t>
            </a:r>
            <a:r>
              <a:rPr kumimoji="1" lang="en-US" altLang="ja-JP" sz="1100" dirty="0">
                <a:solidFill>
                  <a:schemeClr val="tx1"/>
                </a:solidFill>
                <a:latin typeface="Meiryo UI" panose="020B0604030504040204" pitchFamily="50" charset="-128"/>
                <a:ea typeface="Meiryo UI" panose="020B0604030504040204" pitchFamily="50" charset="-128"/>
              </a:rPr>
              <a:t>[W]</a:t>
            </a:r>
            <a:r>
              <a:rPr kumimoji="1" lang="ja-JP" altLang="en-US" sz="1100" dirty="0">
                <a:solidFill>
                  <a:schemeClr val="tx1"/>
                </a:solidFill>
                <a:latin typeface="Meiryo UI" panose="020B0604030504040204" pitchFamily="50" charset="-128"/>
                <a:ea typeface="Meiryo UI" panose="020B0604030504040204" pitchFamily="50" charset="-128"/>
              </a:rPr>
              <a:t>等）</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endParaRPr kumimoji="1" lang="ja-JP" altLang="en-US" sz="1100" dirty="0">
              <a:solidFill>
                <a:schemeClr val="tx1"/>
              </a:solidFill>
              <a:latin typeface="Meiryo UI" panose="020B0604030504040204" pitchFamily="50" charset="-128"/>
              <a:ea typeface="Meiryo UI" panose="020B0604030504040204" pitchFamily="50" charset="-128"/>
            </a:endParaRPr>
          </a:p>
          <a:p>
            <a:pPr algn="ct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必要に応じて制御手法等にも触れること</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図・表・写真を用いて説明しても良い　</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必要に応じて</a:t>
            </a:r>
            <a:r>
              <a:rPr kumimoji="1" lang="en-US" altLang="ja-JP" sz="1100" dirty="0">
                <a:solidFill>
                  <a:schemeClr val="tx1"/>
                </a:solidFill>
                <a:latin typeface="Meiryo UI" panose="020B0604030504040204" pitchFamily="50" charset="-128"/>
                <a:ea typeface="Meiryo UI" panose="020B0604030504040204" pitchFamily="50" charset="-128"/>
              </a:rPr>
              <a:t>6.</a:t>
            </a:r>
            <a:r>
              <a:rPr kumimoji="1" lang="ja-JP" altLang="en-US" sz="1100" dirty="0">
                <a:solidFill>
                  <a:schemeClr val="tx1"/>
                </a:solidFill>
                <a:latin typeface="Meiryo UI" panose="020B0604030504040204" pitchFamily="50" charset="-128"/>
                <a:ea typeface="Meiryo UI" panose="020B0604030504040204" pitchFamily="50" charset="-128"/>
              </a:rPr>
              <a:t>その他資料に記載しても良い</a:t>
            </a:r>
          </a:p>
        </p:txBody>
      </p:sp>
    </p:spTree>
    <p:extLst>
      <p:ext uri="{BB962C8B-B14F-4D97-AF65-F5344CB8AC3E}">
        <p14:creationId xmlns:p14="http://schemas.microsoft.com/office/powerpoint/2010/main" val="3931331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5">
            <a:extLst>
              <a:ext uri="{FF2B5EF4-FFF2-40B4-BE49-F238E27FC236}">
                <a16:creationId xmlns:a16="http://schemas.microsoft.com/office/drawing/2014/main" id="{A3E197DE-D6A3-492A-8BE0-13CD98DA0B3F}"/>
              </a:ext>
            </a:extLst>
          </p:cNvPr>
          <p:cNvGraphicFramePr>
            <a:graphicFrameLocks noGrp="1"/>
          </p:cNvGraphicFramePr>
          <p:nvPr>
            <p:extLst>
              <p:ext uri="{D42A27DB-BD31-4B8C-83A1-F6EECF244321}">
                <p14:modId xmlns:p14="http://schemas.microsoft.com/office/powerpoint/2010/main" val="1659234617"/>
              </p:ext>
            </p:extLst>
          </p:nvPr>
        </p:nvGraphicFramePr>
        <p:xfrm>
          <a:off x="326620" y="181759"/>
          <a:ext cx="9360000" cy="6521040"/>
        </p:xfrm>
        <a:graphic>
          <a:graphicData uri="http://schemas.openxmlformats.org/drawingml/2006/table">
            <a:tbl>
              <a:tblPr firstRow="1" bandRow="1">
                <a:tableStyleId>{5C22544A-7EE6-4342-B048-85BDC9FD1C3A}</a:tableStyleId>
              </a:tblPr>
              <a:tblGrid>
                <a:gridCol w="2520000">
                  <a:extLst>
                    <a:ext uri="{9D8B030D-6E8A-4147-A177-3AD203B41FA5}">
                      <a16:colId xmlns:a16="http://schemas.microsoft.com/office/drawing/2014/main" val="1602222424"/>
                    </a:ext>
                  </a:extLst>
                </a:gridCol>
                <a:gridCol w="4680000">
                  <a:extLst>
                    <a:ext uri="{9D8B030D-6E8A-4147-A177-3AD203B41FA5}">
                      <a16:colId xmlns:a16="http://schemas.microsoft.com/office/drawing/2014/main" val="1431028173"/>
                    </a:ext>
                  </a:extLst>
                </a:gridCol>
                <a:gridCol w="1080000">
                  <a:extLst>
                    <a:ext uri="{9D8B030D-6E8A-4147-A177-3AD203B41FA5}">
                      <a16:colId xmlns:a16="http://schemas.microsoft.com/office/drawing/2014/main" val="1780673096"/>
                    </a:ext>
                  </a:extLst>
                </a:gridCol>
                <a:gridCol w="1080000">
                  <a:extLst>
                    <a:ext uri="{9D8B030D-6E8A-4147-A177-3AD203B41FA5}">
                      <a16:colId xmlns:a16="http://schemas.microsoft.com/office/drawing/2014/main" val="2620636259"/>
                    </a:ext>
                  </a:extLst>
                </a:gridCol>
              </a:tblGrid>
              <a:tr h="5917200">
                <a:tc gridSpan="4">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73701330"/>
                  </a:ext>
                </a:extLst>
              </a:tr>
              <a:tr h="216000">
                <a:tc>
                  <a:txBody>
                    <a:bodyPr/>
                    <a:lstStyle/>
                    <a:p>
                      <a:pPr algn="ctr"/>
                      <a:r>
                        <a:rPr kumimoji="1" lang="ja-JP" altLang="en-US" sz="1000" b="0" dirty="0">
                          <a:latin typeface="Meiryo UI" panose="020B0604030504040204" pitchFamily="50" charset="-128"/>
                          <a:ea typeface="Meiryo UI" panose="020B0604030504040204" pitchFamily="50" charset="-128"/>
                        </a:rPr>
                        <a:t>資料名</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b="0" dirty="0">
                          <a:latin typeface="Meiryo UI" panose="020B0604030504040204" pitchFamily="50" charset="-128"/>
                          <a:ea typeface="Meiryo UI" panose="020B0604030504040204" pitchFamily="50" charset="-128"/>
                        </a:rPr>
                        <a:t>施設名</a:t>
                      </a:r>
                      <a:endParaRPr kumimoji="1" lang="ja-JP" altLang="en-US" sz="1000" b="0" strike="sngStrike" dirty="0">
                        <a:solidFill>
                          <a:srgbClr val="FF0000"/>
                        </a:solidFill>
                        <a:highlight>
                          <a:srgbClr val="FFFF00"/>
                        </a:highlight>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b="0" dirty="0">
                          <a:latin typeface="Meiryo UI" panose="020B0604030504040204" pitchFamily="50" charset="-128"/>
                          <a:ea typeface="Meiryo UI" panose="020B0604030504040204" pitchFamily="50" charset="-128"/>
                        </a:rPr>
                        <a:t>通し番号</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b="0" dirty="0">
                          <a:latin typeface="Meiryo UI" panose="020B0604030504040204" pitchFamily="50" charset="-128"/>
                          <a:ea typeface="Meiryo UI" panose="020B0604030504040204" pitchFamily="50" charset="-128"/>
                        </a:rPr>
                        <a:t>学会使用欄</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79483391"/>
                  </a:ext>
                </a:extLst>
              </a:tr>
              <a:tr h="360000">
                <a:tc>
                  <a:txBody>
                    <a:bodyPr/>
                    <a:lstStyle/>
                    <a:p>
                      <a:pPr algn="ctr"/>
                      <a:r>
                        <a:rPr kumimoji="1" lang="ja-JP" altLang="en-US" sz="1000" b="0" dirty="0">
                          <a:latin typeface="Meiryo UI" panose="020B0604030504040204" pitchFamily="50" charset="-128"/>
                          <a:ea typeface="Meiryo UI" panose="020B0604030504040204" pitchFamily="50" charset="-128"/>
                        </a:rPr>
                        <a:t>４．光環境・視環境</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000" b="0" dirty="0">
                          <a:latin typeface="Meiryo UI" panose="020B0604030504040204" pitchFamily="50" charset="-128"/>
                          <a:ea typeface="Meiryo UI" panose="020B0604030504040204" pitchFamily="50" charset="-128"/>
                        </a:rPr>
                        <a:t>6/10</a:t>
                      </a: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91621843"/>
                  </a:ext>
                </a:extLst>
              </a:tr>
            </a:tbl>
          </a:graphicData>
        </a:graphic>
      </p:graphicFrame>
      <p:sp>
        <p:nvSpPr>
          <p:cNvPr id="3" name="正方形/長方形 2">
            <a:extLst>
              <a:ext uri="{FF2B5EF4-FFF2-40B4-BE49-F238E27FC236}">
                <a16:creationId xmlns:a16="http://schemas.microsoft.com/office/drawing/2014/main" id="{777F937B-4084-4193-99D3-9F78D5EC35DE}"/>
              </a:ext>
            </a:extLst>
          </p:cNvPr>
          <p:cNvSpPr/>
          <p:nvPr/>
        </p:nvSpPr>
        <p:spPr>
          <a:xfrm>
            <a:off x="326620" y="181759"/>
            <a:ext cx="9360000" cy="5795295"/>
          </a:xfrm>
          <a:prstGeom prst="rect">
            <a:avLst/>
          </a:prstGeom>
          <a:gradFill>
            <a:gsLst>
              <a:gs pos="50000">
                <a:srgbClr val="E0E1E3"/>
              </a:gs>
              <a:gs pos="0">
                <a:schemeClr val="accent1">
                  <a:lumMod val="5000"/>
                  <a:lumOff val="95000"/>
                </a:schemeClr>
              </a:gs>
              <a:gs pos="100000">
                <a:schemeClr val="accent3">
                  <a:lumMod val="60000"/>
                  <a:lumOff val="40000"/>
                </a:schemeClr>
              </a:gs>
            </a:gsLst>
            <a:lin ang="5400000" scaled="1"/>
          </a:gra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eiryo UI" panose="020B0604030504040204" pitchFamily="50" charset="-128"/>
                <a:ea typeface="Meiryo UI" panose="020B0604030504040204" pitchFamily="50" charset="-128"/>
              </a:rPr>
              <a:t>輝度分布・照度分布・グレアなど。</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endParaRPr kumimoji="1" lang="ja-JP" altLang="en-US" sz="1100" dirty="0">
              <a:solidFill>
                <a:schemeClr val="tx1"/>
              </a:solidFill>
              <a:latin typeface="Meiryo UI" panose="020B0604030504040204" pitchFamily="50" charset="-128"/>
              <a:ea typeface="Meiryo UI" panose="020B0604030504040204" pitchFamily="50" charset="-128"/>
            </a:endParaRPr>
          </a:p>
          <a:p>
            <a:pPr algn="ct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en-US" altLang="ja-JP" sz="1100" dirty="0">
                <a:solidFill>
                  <a:schemeClr val="tx1"/>
                </a:solidFill>
                <a:latin typeface="Meiryo UI" panose="020B0604030504040204" pitchFamily="50" charset="-128"/>
                <a:ea typeface="Meiryo UI" panose="020B0604030504040204" pitchFamily="50" charset="-128"/>
              </a:rPr>
              <a:t>※JIS</a:t>
            </a:r>
            <a:r>
              <a:rPr kumimoji="1" lang="ja-JP" altLang="en-US" sz="1100" dirty="0">
                <a:solidFill>
                  <a:schemeClr val="tx1"/>
                </a:solidFill>
                <a:latin typeface="Meiryo UI" panose="020B0604030504040204" pitchFamily="50" charset="-128"/>
                <a:ea typeface="Meiryo UI" panose="020B0604030504040204" pitchFamily="50" charset="-128"/>
              </a:rPr>
              <a:t>関連基準</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照明学会基準等を満たしていることが分かる資料、あるいは施設の目的に沿った光環境・視環境が実現されていることが分かる輝度分布・照度分布・グレア等の資料</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図・表・写真を用いて説明しても良い　</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必要に応じて</a:t>
            </a:r>
            <a:r>
              <a:rPr kumimoji="1" lang="en-US" altLang="ja-JP" sz="1100" dirty="0">
                <a:solidFill>
                  <a:schemeClr val="tx1"/>
                </a:solidFill>
                <a:latin typeface="Meiryo UI" panose="020B0604030504040204" pitchFamily="50" charset="-128"/>
                <a:ea typeface="Meiryo UI" panose="020B0604030504040204" pitchFamily="50" charset="-128"/>
              </a:rPr>
              <a:t>6.</a:t>
            </a:r>
            <a:r>
              <a:rPr kumimoji="1" lang="ja-JP" altLang="en-US" sz="1100" dirty="0">
                <a:solidFill>
                  <a:schemeClr val="tx1"/>
                </a:solidFill>
                <a:latin typeface="Meiryo UI" panose="020B0604030504040204" pitchFamily="50" charset="-128"/>
                <a:ea typeface="Meiryo UI" panose="020B0604030504040204" pitchFamily="50" charset="-128"/>
              </a:rPr>
              <a:t>その他資料に記載しても良い</a:t>
            </a:r>
          </a:p>
        </p:txBody>
      </p:sp>
    </p:spTree>
    <p:extLst>
      <p:ext uri="{BB962C8B-B14F-4D97-AF65-F5344CB8AC3E}">
        <p14:creationId xmlns:p14="http://schemas.microsoft.com/office/powerpoint/2010/main" val="3712963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5">
            <a:extLst>
              <a:ext uri="{FF2B5EF4-FFF2-40B4-BE49-F238E27FC236}">
                <a16:creationId xmlns:a16="http://schemas.microsoft.com/office/drawing/2014/main" id="{A3E197DE-D6A3-492A-8BE0-13CD98DA0B3F}"/>
              </a:ext>
            </a:extLst>
          </p:cNvPr>
          <p:cNvGraphicFramePr>
            <a:graphicFrameLocks noGrp="1"/>
          </p:cNvGraphicFramePr>
          <p:nvPr>
            <p:extLst>
              <p:ext uri="{D42A27DB-BD31-4B8C-83A1-F6EECF244321}">
                <p14:modId xmlns:p14="http://schemas.microsoft.com/office/powerpoint/2010/main" val="3700319569"/>
              </p:ext>
            </p:extLst>
          </p:nvPr>
        </p:nvGraphicFramePr>
        <p:xfrm>
          <a:off x="326620" y="181759"/>
          <a:ext cx="9360000" cy="6399840"/>
        </p:xfrm>
        <a:graphic>
          <a:graphicData uri="http://schemas.openxmlformats.org/drawingml/2006/table">
            <a:tbl>
              <a:tblPr firstRow="1" bandRow="1">
                <a:tableStyleId>{5C22544A-7EE6-4342-B048-85BDC9FD1C3A}</a:tableStyleId>
              </a:tblPr>
              <a:tblGrid>
                <a:gridCol w="2520000">
                  <a:extLst>
                    <a:ext uri="{9D8B030D-6E8A-4147-A177-3AD203B41FA5}">
                      <a16:colId xmlns:a16="http://schemas.microsoft.com/office/drawing/2014/main" val="1602222424"/>
                    </a:ext>
                  </a:extLst>
                </a:gridCol>
                <a:gridCol w="4680000">
                  <a:extLst>
                    <a:ext uri="{9D8B030D-6E8A-4147-A177-3AD203B41FA5}">
                      <a16:colId xmlns:a16="http://schemas.microsoft.com/office/drawing/2014/main" val="1431028173"/>
                    </a:ext>
                  </a:extLst>
                </a:gridCol>
                <a:gridCol w="1080000">
                  <a:extLst>
                    <a:ext uri="{9D8B030D-6E8A-4147-A177-3AD203B41FA5}">
                      <a16:colId xmlns:a16="http://schemas.microsoft.com/office/drawing/2014/main" val="1780673096"/>
                    </a:ext>
                  </a:extLst>
                </a:gridCol>
                <a:gridCol w="1080000">
                  <a:extLst>
                    <a:ext uri="{9D8B030D-6E8A-4147-A177-3AD203B41FA5}">
                      <a16:colId xmlns:a16="http://schemas.microsoft.com/office/drawing/2014/main" val="2620636259"/>
                    </a:ext>
                  </a:extLst>
                </a:gridCol>
              </a:tblGrid>
              <a:tr h="5796000">
                <a:tc gridSpan="4">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73701330"/>
                  </a:ext>
                </a:extLst>
              </a:tr>
              <a:tr h="216000">
                <a:tc>
                  <a:txBody>
                    <a:bodyPr/>
                    <a:lstStyle/>
                    <a:p>
                      <a:pPr algn="ctr"/>
                      <a:r>
                        <a:rPr kumimoji="1" lang="ja-JP" altLang="en-US" sz="1000" b="0" dirty="0">
                          <a:latin typeface="Meiryo UI" panose="020B0604030504040204" pitchFamily="50" charset="-128"/>
                          <a:ea typeface="Meiryo UI" panose="020B0604030504040204" pitchFamily="50" charset="-128"/>
                        </a:rPr>
                        <a:t>資料名</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b="0" dirty="0">
                          <a:latin typeface="Meiryo UI" panose="020B0604030504040204" pitchFamily="50" charset="-128"/>
                          <a:ea typeface="Meiryo UI" panose="020B0604030504040204" pitchFamily="50" charset="-128"/>
                        </a:rPr>
                        <a:t>施設</a:t>
                      </a:r>
                      <a:r>
                        <a:rPr kumimoji="1" lang="ja-JP" altLang="en-US" sz="1000" b="0" strike="noStrike" dirty="0">
                          <a:latin typeface="Meiryo UI" panose="020B0604030504040204" pitchFamily="50" charset="-128"/>
                          <a:ea typeface="Meiryo UI" panose="020B0604030504040204" pitchFamily="50" charset="-128"/>
                        </a:rPr>
                        <a:t>名</a:t>
                      </a:r>
                      <a:endParaRPr kumimoji="1" lang="ja-JP" altLang="en-US" sz="1000" b="0" strike="sngStrike" dirty="0">
                        <a:solidFill>
                          <a:srgbClr val="FF0000"/>
                        </a:solidFill>
                        <a:highlight>
                          <a:srgbClr val="FFFF00"/>
                        </a:highlight>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b="0" dirty="0">
                          <a:latin typeface="Meiryo UI" panose="020B0604030504040204" pitchFamily="50" charset="-128"/>
                          <a:ea typeface="Meiryo UI" panose="020B0604030504040204" pitchFamily="50" charset="-128"/>
                        </a:rPr>
                        <a:t>通し番号</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b="0" dirty="0">
                          <a:latin typeface="Meiryo UI" panose="020B0604030504040204" pitchFamily="50" charset="-128"/>
                          <a:ea typeface="Meiryo UI" panose="020B0604030504040204" pitchFamily="50" charset="-128"/>
                        </a:rPr>
                        <a:t>学会使用欄</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79483391"/>
                  </a:ext>
                </a:extLst>
              </a:tr>
              <a:tr h="360000">
                <a:tc>
                  <a:txBody>
                    <a:bodyPr/>
                    <a:lstStyle/>
                    <a:p>
                      <a:pPr algn="ctr"/>
                      <a:r>
                        <a:rPr kumimoji="1" lang="ja-JP" altLang="en-US" sz="1000" b="0" dirty="0">
                          <a:latin typeface="Meiryo UI" panose="020B0604030504040204" pitchFamily="50" charset="-128"/>
                          <a:ea typeface="Meiryo UI" panose="020B0604030504040204" pitchFamily="50" charset="-128"/>
                        </a:rPr>
                        <a:t>５．特記事項</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000" b="0" dirty="0">
                          <a:latin typeface="Meiryo UI" panose="020B0604030504040204" pitchFamily="50" charset="-128"/>
                          <a:ea typeface="Meiryo UI" panose="020B0604030504040204" pitchFamily="50" charset="-128"/>
                        </a:rPr>
                        <a:t>7/10</a:t>
                      </a: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91621843"/>
                  </a:ext>
                </a:extLst>
              </a:tr>
            </a:tbl>
          </a:graphicData>
        </a:graphic>
      </p:graphicFrame>
      <p:sp>
        <p:nvSpPr>
          <p:cNvPr id="6" name="正方形/長方形 5">
            <a:extLst>
              <a:ext uri="{FF2B5EF4-FFF2-40B4-BE49-F238E27FC236}">
                <a16:creationId xmlns:a16="http://schemas.microsoft.com/office/drawing/2014/main" id="{FCE87D23-9934-497D-B9F9-1C37F395B648}"/>
              </a:ext>
            </a:extLst>
          </p:cNvPr>
          <p:cNvSpPr/>
          <p:nvPr/>
        </p:nvSpPr>
        <p:spPr>
          <a:xfrm>
            <a:off x="326620" y="181759"/>
            <a:ext cx="9360000" cy="5789719"/>
          </a:xfrm>
          <a:prstGeom prst="rect">
            <a:avLst/>
          </a:prstGeom>
          <a:gradFill>
            <a:gsLst>
              <a:gs pos="50000">
                <a:srgbClr val="E0E1E3"/>
              </a:gs>
              <a:gs pos="0">
                <a:schemeClr val="accent1">
                  <a:lumMod val="5000"/>
                  <a:lumOff val="95000"/>
                </a:schemeClr>
              </a:gs>
              <a:gs pos="100000">
                <a:schemeClr val="accent3">
                  <a:lumMod val="60000"/>
                  <a:lumOff val="40000"/>
                </a:schemeClr>
              </a:gs>
            </a:gsLst>
            <a:lin ang="5400000" scaled="1"/>
          </a:gra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eiryo UI" panose="020B0604030504040204" pitchFamily="50" charset="-128"/>
                <a:ea typeface="Meiryo UI" panose="020B0604030504040204" pitchFamily="50" charset="-128"/>
              </a:rPr>
              <a:t>照明技法の新規性・独創性、経済性・省エネルギー性・メンテナンス性、環境配慮などで特筆すべき事項があれば記入</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図・表・写真を用いて説明しても良い　</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必要に応じ</a:t>
            </a:r>
            <a:r>
              <a:rPr kumimoji="1" lang="en-US" altLang="ja-JP" sz="1100" dirty="0">
                <a:solidFill>
                  <a:schemeClr val="tx1"/>
                </a:solidFill>
                <a:latin typeface="Meiryo UI" panose="020B0604030504040204" pitchFamily="50" charset="-128"/>
                <a:ea typeface="Meiryo UI" panose="020B0604030504040204" pitchFamily="50" charset="-128"/>
              </a:rPr>
              <a:t>6.</a:t>
            </a:r>
            <a:r>
              <a:rPr kumimoji="1" lang="ja-JP" altLang="en-US" sz="1100" dirty="0">
                <a:solidFill>
                  <a:schemeClr val="tx1"/>
                </a:solidFill>
                <a:latin typeface="Meiryo UI" panose="020B0604030504040204" pitchFamily="50" charset="-128"/>
                <a:ea typeface="Meiryo UI" panose="020B0604030504040204" pitchFamily="50" charset="-128"/>
              </a:rPr>
              <a:t>その他資料に記載しても良い</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不要な場合は白紙（未記入のまま）として良い</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52518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5">
            <a:extLst>
              <a:ext uri="{FF2B5EF4-FFF2-40B4-BE49-F238E27FC236}">
                <a16:creationId xmlns:a16="http://schemas.microsoft.com/office/drawing/2014/main" id="{A3E197DE-D6A3-492A-8BE0-13CD98DA0B3F}"/>
              </a:ext>
            </a:extLst>
          </p:cNvPr>
          <p:cNvGraphicFramePr>
            <a:graphicFrameLocks noGrp="1"/>
          </p:cNvGraphicFramePr>
          <p:nvPr>
            <p:extLst>
              <p:ext uri="{D42A27DB-BD31-4B8C-83A1-F6EECF244321}">
                <p14:modId xmlns:p14="http://schemas.microsoft.com/office/powerpoint/2010/main" val="152765273"/>
              </p:ext>
            </p:extLst>
          </p:nvPr>
        </p:nvGraphicFramePr>
        <p:xfrm>
          <a:off x="326620" y="181759"/>
          <a:ext cx="9360000" cy="6399840"/>
        </p:xfrm>
        <a:graphic>
          <a:graphicData uri="http://schemas.openxmlformats.org/drawingml/2006/table">
            <a:tbl>
              <a:tblPr firstRow="1" bandRow="1">
                <a:tableStyleId>{5C22544A-7EE6-4342-B048-85BDC9FD1C3A}</a:tableStyleId>
              </a:tblPr>
              <a:tblGrid>
                <a:gridCol w="2520000">
                  <a:extLst>
                    <a:ext uri="{9D8B030D-6E8A-4147-A177-3AD203B41FA5}">
                      <a16:colId xmlns:a16="http://schemas.microsoft.com/office/drawing/2014/main" val="1602222424"/>
                    </a:ext>
                  </a:extLst>
                </a:gridCol>
                <a:gridCol w="4680000">
                  <a:extLst>
                    <a:ext uri="{9D8B030D-6E8A-4147-A177-3AD203B41FA5}">
                      <a16:colId xmlns:a16="http://schemas.microsoft.com/office/drawing/2014/main" val="1431028173"/>
                    </a:ext>
                  </a:extLst>
                </a:gridCol>
                <a:gridCol w="1080000">
                  <a:extLst>
                    <a:ext uri="{9D8B030D-6E8A-4147-A177-3AD203B41FA5}">
                      <a16:colId xmlns:a16="http://schemas.microsoft.com/office/drawing/2014/main" val="1780673096"/>
                    </a:ext>
                  </a:extLst>
                </a:gridCol>
                <a:gridCol w="1080000">
                  <a:extLst>
                    <a:ext uri="{9D8B030D-6E8A-4147-A177-3AD203B41FA5}">
                      <a16:colId xmlns:a16="http://schemas.microsoft.com/office/drawing/2014/main" val="2620636259"/>
                    </a:ext>
                  </a:extLst>
                </a:gridCol>
              </a:tblGrid>
              <a:tr h="5796000">
                <a:tc gridSpan="4">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73701330"/>
                  </a:ext>
                </a:extLst>
              </a:tr>
              <a:tr h="216000">
                <a:tc>
                  <a:txBody>
                    <a:bodyPr/>
                    <a:lstStyle/>
                    <a:p>
                      <a:pPr algn="ctr"/>
                      <a:r>
                        <a:rPr kumimoji="1" lang="ja-JP" altLang="en-US" sz="1000" b="0" dirty="0">
                          <a:latin typeface="Meiryo UI" panose="020B0604030504040204" pitchFamily="50" charset="-128"/>
                          <a:ea typeface="Meiryo UI" panose="020B0604030504040204" pitchFamily="50" charset="-128"/>
                        </a:rPr>
                        <a:t>資料名</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b="0" dirty="0">
                          <a:latin typeface="Meiryo UI" panose="020B0604030504040204" pitchFamily="50" charset="-128"/>
                          <a:ea typeface="Meiryo UI" panose="020B0604030504040204" pitchFamily="50" charset="-128"/>
                        </a:rPr>
                        <a:t>施設名</a:t>
                      </a:r>
                      <a:endParaRPr kumimoji="1" lang="ja-JP" altLang="en-US" sz="1000" b="0" strike="sngStrike" dirty="0">
                        <a:solidFill>
                          <a:srgbClr val="FF0000"/>
                        </a:solidFill>
                        <a:highlight>
                          <a:srgbClr val="FFFF00"/>
                        </a:highlight>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b="0" dirty="0">
                          <a:latin typeface="Meiryo UI" panose="020B0604030504040204" pitchFamily="50" charset="-128"/>
                          <a:ea typeface="Meiryo UI" panose="020B0604030504040204" pitchFamily="50" charset="-128"/>
                        </a:rPr>
                        <a:t>通し番号</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b="0" dirty="0">
                          <a:latin typeface="Meiryo UI" panose="020B0604030504040204" pitchFamily="50" charset="-128"/>
                          <a:ea typeface="Meiryo UI" panose="020B0604030504040204" pitchFamily="50" charset="-128"/>
                        </a:rPr>
                        <a:t>学会使用欄</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79483391"/>
                  </a:ext>
                </a:extLst>
              </a:tr>
              <a:tr h="360000">
                <a:tc>
                  <a:txBody>
                    <a:bodyPr/>
                    <a:lstStyle/>
                    <a:p>
                      <a:pPr algn="ctr"/>
                      <a:r>
                        <a:rPr kumimoji="1" lang="ja-JP" altLang="en-US" sz="1000" b="0" dirty="0">
                          <a:latin typeface="Meiryo UI" panose="020B0604030504040204" pitchFamily="50" charset="-128"/>
                          <a:ea typeface="Meiryo UI" panose="020B0604030504040204" pitchFamily="50" charset="-128"/>
                        </a:rPr>
                        <a:t>６．その他資料①</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000" b="0" dirty="0">
                          <a:latin typeface="Meiryo UI" panose="020B0604030504040204" pitchFamily="50" charset="-128"/>
                          <a:ea typeface="Meiryo UI" panose="020B0604030504040204" pitchFamily="50" charset="-128"/>
                        </a:rPr>
                        <a:t>8/10</a:t>
                      </a: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91621843"/>
                  </a:ext>
                </a:extLst>
              </a:tr>
            </a:tbl>
          </a:graphicData>
        </a:graphic>
      </p:graphicFrame>
      <p:sp>
        <p:nvSpPr>
          <p:cNvPr id="6" name="正方形/長方形 5">
            <a:extLst>
              <a:ext uri="{FF2B5EF4-FFF2-40B4-BE49-F238E27FC236}">
                <a16:creationId xmlns:a16="http://schemas.microsoft.com/office/drawing/2014/main" id="{FCE87D23-9934-497D-B9F9-1C37F395B648}"/>
              </a:ext>
            </a:extLst>
          </p:cNvPr>
          <p:cNvSpPr/>
          <p:nvPr/>
        </p:nvSpPr>
        <p:spPr>
          <a:xfrm>
            <a:off x="326620" y="181759"/>
            <a:ext cx="9360000" cy="5795295"/>
          </a:xfrm>
          <a:prstGeom prst="rect">
            <a:avLst/>
          </a:prstGeom>
          <a:gradFill>
            <a:gsLst>
              <a:gs pos="50000">
                <a:srgbClr val="E0E1E3"/>
              </a:gs>
              <a:gs pos="0">
                <a:schemeClr val="accent1">
                  <a:lumMod val="5000"/>
                  <a:lumOff val="95000"/>
                </a:schemeClr>
              </a:gs>
              <a:gs pos="100000">
                <a:schemeClr val="accent3">
                  <a:lumMod val="60000"/>
                  <a:lumOff val="40000"/>
                </a:schemeClr>
              </a:gs>
            </a:gsLst>
            <a:lin ang="5400000" scaled="1"/>
          </a:gra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eiryo UI" panose="020B0604030504040204" pitchFamily="50" charset="-128"/>
                <a:ea typeface="Meiryo UI" panose="020B0604030504040204" pitchFamily="50" charset="-128"/>
              </a:rPr>
              <a:t>説明文</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図・表・写真を用いて説明しても良い　</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不要な場合は白紙（未記入のまま）として良い</a:t>
            </a:r>
            <a:endParaRPr kumimoji="1" lang="en-US" altLang="ja-JP" sz="11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84565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5">
            <a:extLst>
              <a:ext uri="{FF2B5EF4-FFF2-40B4-BE49-F238E27FC236}">
                <a16:creationId xmlns:a16="http://schemas.microsoft.com/office/drawing/2014/main" id="{A3E197DE-D6A3-492A-8BE0-13CD98DA0B3F}"/>
              </a:ext>
            </a:extLst>
          </p:cNvPr>
          <p:cNvGraphicFramePr>
            <a:graphicFrameLocks noGrp="1"/>
          </p:cNvGraphicFramePr>
          <p:nvPr>
            <p:extLst>
              <p:ext uri="{D42A27DB-BD31-4B8C-83A1-F6EECF244321}">
                <p14:modId xmlns:p14="http://schemas.microsoft.com/office/powerpoint/2010/main" val="3022536618"/>
              </p:ext>
            </p:extLst>
          </p:nvPr>
        </p:nvGraphicFramePr>
        <p:xfrm>
          <a:off x="326620" y="181759"/>
          <a:ext cx="9360000" cy="6399840"/>
        </p:xfrm>
        <a:graphic>
          <a:graphicData uri="http://schemas.openxmlformats.org/drawingml/2006/table">
            <a:tbl>
              <a:tblPr firstRow="1" bandRow="1">
                <a:tableStyleId>{5C22544A-7EE6-4342-B048-85BDC9FD1C3A}</a:tableStyleId>
              </a:tblPr>
              <a:tblGrid>
                <a:gridCol w="2520000">
                  <a:extLst>
                    <a:ext uri="{9D8B030D-6E8A-4147-A177-3AD203B41FA5}">
                      <a16:colId xmlns:a16="http://schemas.microsoft.com/office/drawing/2014/main" val="1602222424"/>
                    </a:ext>
                  </a:extLst>
                </a:gridCol>
                <a:gridCol w="4680000">
                  <a:extLst>
                    <a:ext uri="{9D8B030D-6E8A-4147-A177-3AD203B41FA5}">
                      <a16:colId xmlns:a16="http://schemas.microsoft.com/office/drawing/2014/main" val="1431028173"/>
                    </a:ext>
                  </a:extLst>
                </a:gridCol>
                <a:gridCol w="1080000">
                  <a:extLst>
                    <a:ext uri="{9D8B030D-6E8A-4147-A177-3AD203B41FA5}">
                      <a16:colId xmlns:a16="http://schemas.microsoft.com/office/drawing/2014/main" val="1780673096"/>
                    </a:ext>
                  </a:extLst>
                </a:gridCol>
                <a:gridCol w="1080000">
                  <a:extLst>
                    <a:ext uri="{9D8B030D-6E8A-4147-A177-3AD203B41FA5}">
                      <a16:colId xmlns:a16="http://schemas.microsoft.com/office/drawing/2014/main" val="2620636259"/>
                    </a:ext>
                  </a:extLst>
                </a:gridCol>
              </a:tblGrid>
              <a:tr h="5796000">
                <a:tc gridSpan="4">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73701330"/>
                  </a:ext>
                </a:extLst>
              </a:tr>
              <a:tr h="216000">
                <a:tc>
                  <a:txBody>
                    <a:bodyPr/>
                    <a:lstStyle/>
                    <a:p>
                      <a:pPr algn="ctr"/>
                      <a:r>
                        <a:rPr kumimoji="1" lang="ja-JP" altLang="en-US" sz="1000" b="0" dirty="0">
                          <a:latin typeface="Meiryo UI" panose="020B0604030504040204" pitchFamily="50" charset="-128"/>
                          <a:ea typeface="Meiryo UI" panose="020B0604030504040204" pitchFamily="50" charset="-128"/>
                        </a:rPr>
                        <a:t>資料名</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b="0" dirty="0">
                          <a:latin typeface="Meiryo UI" panose="020B0604030504040204" pitchFamily="50" charset="-128"/>
                          <a:ea typeface="Meiryo UI" panose="020B0604030504040204" pitchFamily="50" charset="-128"/>
                        </a:rPr>
                        <a:t>施設名</a:t>
                      </a:r>
                      <a:endParaRPr kumimoji="1" lang="ja-JP" altLang="en-US" sz="1000" b="0" strike="sngStrike" dirty="0">
                        <a:solidFill>
                          <a:srgbClr val="FF0000"/>
                        </a:solidFill>
                        <a:highlight>
                          <a:srgbClr val="FFFF00"/>
                        </a:highlight>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b="0" dirty="0">
                          <a:latin typeface="Meiryo UI" panose="020B0604030504040204" pitchFamily="50" charset="-128"/>
                          <a:ea typeface="Meiryo UI" panose="020B0604030504040204" pitchFamily="50" charset="-128"/>
                        </a:rPr>
                        <a:t>通し番号</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b="0" dirty="0">
                          <a:latin typeface="Meiryo UI" panose="020B0604030504040204" pitchFamily="50" charset="-128"/>
                          <a:ea typeface="Meiryo UI" panose="020B0604030504040204" pitchFamily="50" charset="-128"/>
                        </a:rPr>
                        <a:t>学会使用欄</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79483391"/>
                  </a:ext>
                </a:extLst>
              </a:tr>
              <a:tr h="360000">
                <a:tc>
                  <a:txBody>
                    <a:bodyPr/>
                    <a:lstStyle/>
                    <a:p>
                      <a:pPr algn="ctr"/>
                      <a:r>
                        <a:rPr kumimoji="1" lang="ja-JP" altLang="en-US" sz="1000" b="0" dirty="0">
                          <a:latin typeface="Meiryo UI" panose="020B0604030504040204" pitchFamily="50" charset="-128"/>
                          <a:ea typeface="Meiryo UI" panose="020B0604030504040204" pitchFamily="50" charset="-128"/>
                        </a:rPr>
                        <a:t>６．その他資料②</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000" b="0" dirty="0">
                          <a:latin typeface="Meiryo UI" panose="020B0604030504040204" pitchFamily="50" charset="-128"/>
                          <a:ea typeface="Meiryo UI" panose="020B0604030504040204" pitchFamily="50" charset="-128"/>
                        </a:rPr>
                        <a:t>9/10</a:t>
                      </a: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91621843"/>
                  </a:ext>
                </a:extLst>
              </a:tr>
            </a:tbl>
          </a:graphicData>
        </a:graphic>
      </p:graphicFrame>
      <p:sp>
        <p:nvSpPr>
          <p:cNvPr id="6" name="正方形/長方形 5">
            <a:extLst>
              <a:ext uri="{FF2B5EF4-FFF2-40B4-BE49-F238E27FC236}">
                <a16:creationId xmlns:a16="http://schemas.microsoft.com/office/drawing/2014/main" id="{FCE87D23-9934-497D-B9F9-1C37F395B648}"/>
              </a:ext>
            </a:extLst>
          </p:cNvPr>
          <p:cNvSpPr/>
          <p:nvPr/>
        </p:nvSpPr>
        <p:spPr>
          <a:xfrm>
            <a:off x="326620" y="181759"/>
            <a:ext cx="9360000" cy="5806446"/>
          </a:xfrm>
          <a:prstGeom prst="rect">
            <a:avLst/>
          </a:prstGeom>
          <a:gradFill>
            <a:gsLst>
              <a:gs pos="50000">
                <a:srgbClr val="E0E1E3"/>
              </a:gs>
              <a:gs pos="0">
                <a:schemeClr val="accent1">
                  <a:lumMod val="5000"/>
                  <a:lumOff val="95000"/>
                </a:schemeClr>
              </a:gs>
              <a:gs pos="100000">
                <a:schemeClr val="accent3">
                  <a:lumMod val="60000"/>
                  <a:lumOff val="40000"/>
                </a:schemeClr>
              </a:gs>
            </a:gsLst>
            <a:lin ang="5400000" scaled="1"/>
          </a:gra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eiryo UI" panose="020B0604030504040204" pitchFamily="50" charset="-128"/>
                <a:ea typeface="Meiryo UI" panose="020B0604030504040204" pitchFamily="50" charset="-128"/>
              </a:rPr>
              <a:t>説明文</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図・表・写真を用いて説明しても良い　</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不要な場合は白紙（未記入のまま）として良い</a:t>
            </a:r>
            <a:endParaRPr kumimoji="1" lang="en-US" altLang="ja-JP" sz="11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23951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657B9C205130E64AABF7DF4B5F81B906" ma:contentTypeVersion="11" ma:contentTypeDescription="新しいドキュメントを作成します。" ma:contentTypeScope="" ma:versionID="31fdeb00654868a78f4f355ad37eb95d">
  <xsd:schema xmlns:xsd="http://www.w3.org/2001/XMLSchema" xmlns:xs="http://www.w3.org/2001/XMLSchema" xmlns:p="http://schemas.microsoft.com/office/2006/metadata/properties" xmlns:ns3="0f301126-5535-4637-9448-afed3a94eb30" targetNamespace="http://schemas.microsoft.com/office/2006/metadata/properties" ma:root="true" ma:fieldsID="1d53cfdc2948b296ddd6cd21cafc3724" ns3:_="">
    <xsd:import namespace="0f301126-5535-4637-9448-afed3a94eb30"/>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MediaServiceOCR"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301126-5535-4637-9448-afed3a94eb3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LengthInSeconds" ma:index="16" nillable="true" ma:displayName="Length (seconds)" ma:internalName="MediaLengthInSeconds" ma:readOnly="true">
      <xsd:simpleType>
        <xsd:restriction base="dms:Unknown"/>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DC2520B-122A-416A-9215-2BFF0D5B9944}">
  <ds:schemaRefs>
    <ds:schemaRef ds:uri="http://schemas.microsoft.com/sharepoint/v3/contenttype/forms"/>
  </ds:schemaRefs>
</ds:datastoreItem>
</file>

<file path=customXml/itemProps2.xml><?xml version="1.0" encoding="utf-8"?>
<ds:datastoreItem xmlns:ds="http://schemas.openxmlformats.org/officeDocument/2006/customXml" ds:itemID="{E238646C-BBDE-443E-A6B4-423E796C1F70}">
  <ds:schemaRefs>
    <ds:schemaRef ds:uri="http://schemas.openxmlformats.org/package/2006/metadata/core-properties"/>
    <ds:schemaRef ds:uri="http://schemas.microsoft.com/office/2006/metadata/properties"/>
    <ds:schemaRef ds:uri="http://www.w3.org/XML/1998/namespace"/>
    <ds:schemaRef ds:uri="http://purl.org/dc/terms/"/>
    <ds:schemaRef ds:uri="0f301126-5535-4637-9448-afed3a94eb30"/>
    <ds:schemaRef ds:uri="http://purl.org/dc/dcmitype/"/>
    <ds:schemaRef ds:uri="http://purl.org/dc/elements/1.1/"/>
    <ds:schemaRef ds:uri="http://schemas.microsoft.com/office/2006/documentManagement/types"/>
    <ds:schemaRef ds:uri="http://schemas.microsoft.com/office/infopath/2007/PartnerControls"/>
  </ds:schemaRefs>
</ds:datastoreItem>
</file>

<file path=customXml/itemProps3.xml><?xml version="1.0" encoding="utf-8"?>
<ds:datastoreItem xmlns:ds="http://schemas.openxmlformats.org/officeDocument/2006/customXml" ds:itemID="{5312C15B-108A-447E-B751-E229656E7B6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f301126-5535-4637-9448-afed3a94eb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706</TotalTime>
  <Words>726</Words>
  <Application>Microsoft Office PowerPoint</Application>
  <PresentationFormat>A4 210 x 297 mm</PresentationFormat>
  <Paragraphs>136</Paragraphs>
  <Slides>10</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10</vt:i4>
      </vt:variant>
    </vt:vector>
  </HeadingPairs>
  <TitlesOfParts>
    <vt:vector size="16" baseType="lpstr">
      <vt:lpstr>Meiryo UI</vt:lpstr>
      <vt:lpstr>メイリオ</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Kit.</dc:creator>
  <cp:lastModifiedBy>大森　信哉</cp:lastModifiedBy>
  <cp:revision>65</cp:revision>
  <dcterms:created xsi:type="dcterms:W3CDTF">2021-08-08T02:50:34Z</dcterms:created>
  <dcterms:modified xsi:type="dcterms:W3CDTF">2023-09-21T01:31:12Z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0x010100657B9C205130E64AABF7DF4B5F81B906</vt:lpwstr>
  </property>
</Properties>
</file>